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306" r:id="rId4"/>
    <p:sldId id="307" r:id="rId5"/>
    <p:sldId id="261" r:id="rId6"/>
    <p:sldId id="287" r:id="rId7"/>
    <p:sldId id="297" r:id="rId8"/>
    <p:sldId id="288" r:id="rId9"/>
    <p:sldId id="262" r:id="rId10"/>
    <p:sldId id="304" r:id="rId11"/>
    <p:sldId id="289" r:id="rId12"/>
    <p:sldId id="290" r:id="rId13"/>
    <p:sldId id="277" r:id="rId14"/>
    <p:sldId id="268" r:id="rId15"/>
    <p:sldId id="291" r:id="rId16"/>
    <p:sldId id="292" r:id="rId17"/>
    <p:sldId id="294" r:id="rId18"/>
    <p:sldId id="293" r:id="rId19"/>
    <p:sldId id="305" r:id="rId20"/>
    <p:sldId id="295" r:id="rId21"/>
    <p:sldId id="296" r:id="rId22"/>
    <p:sldId id="298" r:id="rId23"/>
    <p:sldId id="300" r:id="rId24"/>
    <p:sldId id="301" r:id="rId25"/>
    <p:sldId id="309" r:id="rId26"/>
    <p:sldId id="310" r:id="rId27"/>
    <p:sldId id="299" r:id="rId28"/>
    <p:sldId id="302" r:id="rId29"/>
    <p:sldId id="303" r:id="rId30"/>
    <p:sldId id="279" r:id="rId31"/>
    <p:sldId id="30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4" d="100"/>
          <a:sy n="84" d="100"/>
        </p:scale>
        <p:origin x="63"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52CDF-6E7D-47DB-80DD-18A9A8FFF34E}" type="datetimeFigureOut">
              <a:rPr lang="en-AU" smtClean="0"/>
              <a:t>10/06/2020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7FE147-CC78-4581-883D-D37FFBFD6C0B}" type="slidenum">
              <a:rPr lang="en-AU" smtClean="0"/>
              <a:t>‹#›</a:t>
            </a:fld>
            <a:endParaRPr lang="en-AU"/>
          </a:p>
        </p:txBody>
      </p:sp>
    </p:spTree>
    <p:extLst>
      <p:ext uri="{BB962C8B-B14F-4D97-AF65-F5344CB8AC3E}">
        <p14:creationId xmlns:p14="http://schemas.microsoft.com/office/powerpoint/2010/main" val="80639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7808D-C7F4-4953-9F9D-C654CECBDF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2411259-B622-4FBB-8A25-E1982F4CD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5E659FC-449C-42F6-A019-25193E2E2A36}"/>
              </a:ext>
            </a:extLst>
          </p:cNvPr>
          <p:cNvSpPr>
            <a:spLocks noGrp="1"/>
          </p:cNvSpPr>
          <p:nvPr>
            <p:ph type="dt" sz="half" idx="10"/>
          </p:nvPr>
        </p:nvSpPr>
        <p:spPr/>
        <p:txBody>
          <a:bodyPr/>
          <a:lstStyle/>
          <a:p>
            <a:fld id="{1EB0BCF0-CC1A-4CE0-8E20-A412ABEA77AB}" type="datetime1">
              <a:rPr lang="en-AU" smtClean="0"/>
              <a:t>10/06/2020</a:t>
            </a:fld>
            <a:endParaRPr lang="en-AU"/>
          </a:p>
        </p:txBody>
      </p:sp>
      <p:sp>
        <p:nvSpPr>
          <p:cNvPr id="6" name="Slide Number Placeholder 5">
            <a:extLst>
              <a:ext uri="{FF2B5EF4-FFF2-40B4-BE49-F238E27FC236}">
                <a16:creationId xmlns:a16="http://schemas.microsoft.com/office/drawing/2014/main" id="{118BE51A-BF28-4570-AB37-0359263CC55A}"/>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55147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CB44-6960-44EE-82F8-F41C44B9FAD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DD8A801-B21B-4701-9481-9D4989FA32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160EFA-0663-4D67-9EB9-4D9A6BE05FAF}"/>
              </a:ext>
            </a:extLst>
          </p:cNvPr>
          <p:cNvSpPr>
            <a:spLocks noGrp="1"/>
          </p:cNvSpPr>
          <p:nvPr>
            <p:ph type="dt" sz="half" idx="10"/>
          </p:nvPr>
        </p:nvSpPr>
        <p:spPr/>
        <p:txBody>
          <a:bodyPr/>
          <a:lstStyle/>
          <a:p>
            <a:fld id="{2FA0200B-D804-43B2-8E44-CECA684C0D57}" type="datetime1">
              <a:rPr lang="en-AU" smtClean="0"/>
              <a:t>10/06/2020</a:t>
            </a:fld>
            <a:endParaRPr lang="en-AU"/>
          </a:p>
        </p:txBody>
      </p:sp>
      <p:sp>
        <p:nvSpPr>
          <p:cNvPr id="6" name="Slide Number Placeholder 5">
            <a:extLst>
              <a:ext uri="{FF2B5EF4-FFF2-40B4-BE49-F238E27FC236}">
                <a16:creationId xmlns:a16="http://schemas.microsoft.com/office/drawing/2014/main" id="{6587C3F6-0EDC-4613-86E5-B0CBC89DE384}"/>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135187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80AE3-5EA4-4DC5-A48E-3B06B8CC83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F3F5478-1DCE-4FF5-9EF4-E42BA53FCE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D6AC4E9-4BFF-4B30-ABDD-A5B633A8430C}"/>
              </a:ext>
            </a:extLst>
          </p:cNvPr>
          <p:cNvSpPr>
            <a:spLocks noGrp="1"/>
          </p:cNvSpPr>
          <p:nvPr>
            <p:ph type="dt" sz="half" idx="10"/>
          </p:nvPr>
        </p:nvSpPr>
        <p:spPr/>
        <p:txBody>
          <a:bodyPr/>
          <a:lstStyle/>
          <a:p>
            <a:fld id="{4BE8FECB-CD45-4C12-BB41-DAA9A50C6485}" type="datetime1">
              <a:rPr lang="en-AU" smtClean="0"/>
              <a:t>10/06/2020</a:t>
            </a:fld>
            <a:endParaRPr lang="en-AU"/>
          </a:p>
        </p:txBody>
      </p:sp>
      <p:sp>
        <p:nvSpPr>
          <p:cNvPr id="6" name="Slide Number Placeholder 5">
            <a:extLst>
              <a:ext uri="{FF2B5EF4-FFF2-40B4-BE49-F238E27FC236}">
                <a16:creationId xmlns:a16="http://schemas.microsoft.com/office/drawing/2014/main" id="{8C55A6ED-AC43-440D-BA24-BF67292969DC}"/>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35882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617E-B4B5-4CF0-8A7B-2A8B815994F2}"/>
              </a:ext>
            </a:extLst>
          </p:cNvPr>
          <p:cNvSpPr>
            <a:spLocks noGrp="1"/>
          </p:cNvSpPr>
          <p:nvPr>
            <p:ph type="title"/>
          </p:nvPr>
        </p:nvSpPr>
        <p:spPr/>
        <p:txBody>
          <a:bodyPr/>
          <a:lstStyle>
            <a:lvl1pPr>
              <a:defRPr>
                <a:solidFill>
                  <a:srgbClr val="C00000"/>
                </a:solidFill>
                <a:latin typeface="+mn-lt"/>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C91B824-AF55-4EF9-9531-6ABAA0BEB5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A3BFBC5-0B6C-4D3A-8177-073BC4BAFE76}"/>
              </a:ext>
            </a:extLst>
          </p:cNvPr>
          <p:cNvSpPr>
            <a:spLocks noGrp="1"/>
          </p:cNvSpPr>
          <p:nvPr>
            <p:ph type="dt" sz="half" idx="10"/>
          </p:nvPr>
        </p:nvSpPr>
        <p:spPr/>
        <p:txBody>
          <a:bodyPr/>
          <a:lstStyle/>
          <a:p>
            <a:fld id="{E81DE22B-0F39-4213-9892-9B86F29FC5FB}" type="datetime1">
              <a:rPr lang="en-AU" smtClean="0"/>
              <a:t>10/06/2020</a:t>
            </a:fld>
            <a:endParaRPr lang="en-AU"/>
          </a:p>
        </p:txBody>
      </p:sp>
      <p:sp>
        <p:nvSpPr>
          <p:cNvPr id="6" name="Slide Number Placeholder 5">
            <a:extLst>
              <a:ext uri="{FF2B5EF4-FFF2-40B4-BE49-F238E27FC236}">
                <a16:creationId xmlns:a16="http://schemas.microsoft.com/office/drawing/2014/main" id="{1AD938EA-B626-4D73-BD7D-F5336CF85644}"/>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216928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BDEB3-3FE5-4D18-A3F4-737133AD9F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6FE73AE-9014-430A-A2CC-07FA9DBDDA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74E990-E18E-4D6E-A315-6277C5785E50}"/>
              </a:ext>
            </a:extLst>
          </p:cNvPr>
          <p:cNvSpPr>
            <a:spLocks noGrp="1"/>
          </p:cNvSpPr>
          <p:nvPr>
            <p:ph type="dt" sz="half" idx="10"/>
          </p:nvPr>
        </p:nvSpPr>
        <p:spPr/>
        <p:txBody>
          <a:bodyPr/>
          <a:lstStyle/>
          <a:p>
            <a:fld id="{F50225AE-EC88-4DDB-AFD2-14145A61F087}" type="datetime1">
              <a:rPr lang="en-AU" smtClean="0"/>
              <a:t>10/06/2020</a:t>
            </a:fld>
            <a:endParaRPr lang="en-AU"/>
          </a:p>
        </p:txBody>
      </p:sp>
      <p:sp>
        <p:nvSpPr>
          <p:cNvPr id="6" name="Slide Number Placeholder 5">
            <a:extLst>
              <a:ext uri="{FF2B5EF4-FFF2-40B4-BE49-F238E27FC236}">
                <a16:creationId xmlns:a16="http://schemas.microsoft.com/office/drawing/2014/main" id="{8AFA0CF1-B7FA-4BA3-BCC7-869B62C369AA}"/>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275183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E4020-CA3B-46E0-84E6-CC3267D8D31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7F21B59-00D2-4A70-9A5D-A123A11A04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25F6222-B5A9-4C73-B81C-35BF5A2824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1FF5A5A-D5CF-4A5D-AA73-5FC72DEC214A}"/>
              </a:ext>
            </a:extLst>
          </p:cNvPr>
          <p:cNvSpPr>
            <a:spLocks noGrp="1"/>
          </p:cNvSpPr>
          <p:nvPr>
            <p:ph type="dt" sz="half" idx="10"/>
          </p:nvPr>
        </p:nvSpPr>
        <p:spPr/>
        <p:txBody>
          <a:bodyPr/>
          <a:lstStyle/>
          <a:p>
            <a:fld id="{7454F0B6-DE11-4889-9A5B-09E5639C5E30}" type="datetime1">
              <a:rPr lang="en-AU" smtClean="0"/>
              <a:t>10/06/2020</a:t>
            </a:fld>
            <a:endParaRPr lang="en-AU"/>
          </a:p>
        </p:txBody>
      </p:sp>
      <p:sp>
        <p:nvSpPr>
          <p:cNvPr id="7" name="Slide Number Placeholder 6">
            <a:extLst>
              <a:ext uri="{FF2B5EF4-FFF2-40B4-BE49-F238E27FC236}">
                <a16:creationId xmlns:a16="http://schemas.microsoft.com/office/drawing/2014/main" id="{850102F6-D07F-4755-A546-89CDA30A75B5}"/>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08071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C20E9-0393-4625-A2C1-9CC7CCB7EE4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5310B47-C413-4136-90BC-8EAE21784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D90920-37B8-463B-B249-5ABBE2078B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40DC270-67C4-42AB-B528-A0586808B8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76CD9F-BA66-4542-898C-04743861D1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8727588-28B9-4648-9894-9DE8A25EB7AA}"/>
              </a:ext>
            </a:extLst>
          </p:cNvPr>
          <p:cNvSpPr>
            <a:spLocks noGrp="1"/>
          </p:cNvSpPr>
          <p:nvPr>
            <p:ph type="dt" sz="half" idx="10"/>
          </p:nvPr>
        </p:nvSpPr>
        <p:spPr/>
        <p:txBody>
          <a:bodyPr/>
          <a:lstStyle/>
          <a:p>
            <a:fld id="{2562BD89-9C12-47F5-BF30-606B9CD54105}" type="datetime1">
              <a:rPr lang="en-AU" smtClean="0"/>
              <a:t>10/06/2020</a:t>
            </a:fld>
            <a:endParaRPr lang="en-AU"/>
          </a:p>
        </p:txBody>
      </p:sp>
      <p:sp>
        <p:nvSpPr>
          <p:cNvPr id="9" name="Slide Number Placeholder 8">
            <a:extLst>
              <a:ext uri="{FF2B5EF4-FFF2-40B4-BE49-F238E27FC236}">
                <a16:creationId xmlns:a16="http://schemas.microsoft.com/office/drawing/2014/main" id="{EF8B5AC6-2952-4ED6-976C-EA8ABC1F3C7F}"/>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38191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9F809-5A69-4D9C-A814-AA9CBB1BF79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8C8345D-AB9E-4E9E-AF75-B548144A443F}"/>
              </a:ext>
            </a:extLst>
          </p:cNvPr>
          <p:cNvSpPr>
            <a:spLocks noGrp="1"/>
          </p:cNvSpPr>
          <p:nvPr>
            <p:ph type="dt" sz="half" idx="10"/>
          </p:nvPr>
        </p:nvSpPr>
        <p:spPr/>
        <p:txBody>
          <a:bodyPr/>
          <a:lstStyle/>
          <a:p>
            <a:fld id="{1937A89B-D1BA-4F1E-B77D-E3ED2F501565}" type="datetime1">
              <a:rPr lang="en-AU" smtClean="0"/>
              <a:t>10/06/2020</a:t>
            </a:fld>
            <a:endParaRPr lang="en-AU"/>
          </a:p>
        </p:txBody>
      </p:sp>
      <p:sp>
        <p:nvSpPr>
          <p:cNvPr id="5" name="Slide Number Placeholder 4">
            <a:extLst>
              <a:ext uri="{FF2B5EF4-FFF2-40B4-BE49-F238E27FC236}">
                <a16:creationId xmlns:a16="http://schemas.microsoft.com/office/drawing/2014/main" id="{3AC2DC0C-F1F9-4876-8932-21C845B64F25}"/>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182351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8E6316-8264-4375-ABD8-C8CDE32D41C9}"/>
              </a:ext>
            </a:extLst>
          </p:cNvPr>
          <p:cNvSpPr>
            <a:spLocks noGrp="1"/>
          </p:cNvSpPr>
          <p:nvPr>
            <p:ph type="dt" sz="half" idx="10"/>
          </p:nvPr>
        </p:nvSpPr>
        <p:spPr/>
        <p:txBody>
          <a:bodyPr/>
          <a:lstStyle/>
          <a:p>
            <a:fld id="{36F9AEEC-1ED0-47B6-8CC0-43491F282434}" type="datetime1">
              <a:rPr lang="en-AU" smtClean="0"/>
              <a:t>10/06/2020</a:t>
            </a:fld>
            <a:endParaRPr lang="en-AU"/>
          </a:p>
        </p:txBody>
      </p:sp>
      <p:sp>
        <p:nvSpPr>
          <p:cNvPr id="4" name="Slide Number Placeholder 3">
            <a:extLst>
              <a:ext uri="{FF2B5EF4-FFF2-40B4-BE49-F238E27FC236}">
                <a16:creationId xmlns:a16="http://schemas.microsoft.com/office/drawing/2014/main" id="{F56A6124-ECAE-403E-AF91-4E1B6748D1E7}"/>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04365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6F7E-CA2F-4C0A-9AF5-531B1B1E49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26A7A37-1CE6-4920-BB75-F6E839991C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9A19FC92-4497-4CE1-B583-F79C89F90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D2DA9-859A-4E8B-BD31-7D50349F8E4D}"/>
              </a:ext>
            </a:extLst>
          </p:cNvPr>
          <p:cNvSpPr>
            <a:spLocks noGrp="1"/>
          </p:cNvSpPr>
          <p:nvPr>
            <p:ph type="dt" sz="half" idx="10"/>
          </p:nvPr>
        </p:nvSpPr>
        <p:spPr/>
        <p:txBody>
          <a:bodyPr/>
          <a:lstStyle/>
          <a:p>
            <a:fld id="{12656433-EF61-485F-8784-FD0D4867DF37}" type="datetime1">
              <a:rPr lang="en-AU" smtClean="0"/>
              <a:t>10/06/2020</a:t>
            </a:fld>
            <a:endParaRPr lang="en-AU"/>
          </a:p>
        </p:txBody>
      </p:sp>
      <p:sp>
        <p:nvSpPr>
          <p:cNvPr id="7" name="Slide Number Placeholder 6">
            <a:extLst>
              <a:ext uri="{FF2B5EF4-FFF2-40B4-BE49-F238E27FC236}">
                <a16:creationId xmlns:a16="http://schemas.microsoft.com/office/drawing/2014/main" id="{FEA5F6C9-F5D8-4024-A3D3-8380F8848C57}"/>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18992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EAF12-25B4-473F-ABCD-B7A6793BA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4F66A7E-FEF6-4D32-B6DA-B958FC8CD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16B28C2-85C2-425D-86A1-D111E0C42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B8C46B-00CE-4C11-9E36-3B188B4B2445}"/>
              </a:ext>
            </a:extLst>
          </p:cNvPr>
          <p:cNvSpPr>
            <a:spLocks noGrp="1"/>
          </p:cNvSpPr>
          <p:nvPr>
            <p:ph type="dt" sz="half" idx="10"/>
          </p:nvPr>
        </p:nvSpPr>
        <p:spPr/>
        <p:txBody>
          <a:bodyPr/>
          <a:lstStyle/>
          <a:p>
            <a:fld id="{B15BAFE9-7B3A-4FB6-9982-C47E18CF8E4E}" type="datetime1">
              <a:rPr lang="en-AU" smtClean="0"/>
              <a:t>10/06/2020</a:t>
            </a:fld>
            <a:endParaRPr lang="en-AU"/>
          </a:p>
        </p:txBody>
      </p:sp>
      <p:sp>
        <p:nvSpPr>
          <p:cNvPr id="7" name="Slide Number Placeholder 6">
            <a:extLst>
              <a:ext uri="{FF2B5EF4-FFF2-40B4-BE49-F238E27FC236}">
                <a16:creationId xmlns:a16="http://schemas.microsoft.com/office/drawing/2014/main" id="{D548422D-C3D6-417C-9CB5-DD1CC804A445}"/>
              </a:ext>
            </a:extLst>
          </p:cNvPr>
          <p:cNvSpPr>
            <a:spLocks noGrp="1"/>
          </p:cNvSpPr>
          <p:nvPr>
            <p:ph type="sldNum" sz="quarter" idx="12"/>
          </p:nvPr>
        </p:nvSpPr>
        <p:spPr/>
        <p:txBody>
          <a:bodyPr/>
          <a:lstStyle/>
          <a:p>
            <a:fld id="{E60F7DBE-05CB-4180-BFA2-A943B9D55BC5}" type="slidenum">
              <a:rPr lang="en-AU" smtClean="0"/>
              <a:t>‹#›</a:t>
            </a:fld>
            <a:endParaRPr lang="en-AU"/>
          </a:p>
        </p:txBody>
      </p:sp>
    </p:spTree>
    <p:extLst>
      <p:ext uri="{BB962C8B-B14F-4D97-AF65-F5344CB8AC3E}">
        <p14:creationId xmlns:p14="http://schemas.microsoft.com/office/powerpoint/2010/main" val="31802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8DBC00-09CA-4765-A8B3-D758D451D1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D2B3F59-EE91-44D9-80A6-B09E6C24C7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BC5DD25D-C2A9-490F-9E34-A3E95A9D8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410D5-A5AF-4C28-AF6B-CA26177D42C3}" type="datetime1">
              <a:rPr lang="en-AU" smtClean="0"/>
              <a:t>10/06/2020</a:t>
            </a:fld>
            <a:endParaRPr lang="en-AU"/>
          </a:p>
        </p:txBody>
      </p:sp>
      <p:sp>
        <p:nvSpPr>
          <p:cNvPr id="6" name="Slide Number Placeholder 5">
            <a:extLst>
              <a:ext uri="{FF2B5EF4-FFF2-40B4-BE49-F238E27FC236}">
                <a16:creationId xmlns:a16="http://schemas.microsoft.com/office/drawing/2014/main" id="{1283216E-29B8-4658-9C04-FB20D937F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F7DBE-05CB-4180-BFA2-A943B9D55BC5}" type="slidenum">
              <a:rPr lang="en-AU" smtClean="0"/>
              <a:t>‹#›</a:t>
            </a:fld>
            <a:endParaRPr lang="en-AU"/>
          </a:p>
        </p:txBody>
      </p:sp>
      <p:pic>
        <p:nvPicPr>
          <p:cNvPr id="7" name="Picture 6" descr="OVC + UD">
            <a:extLst>
              <a:ext uri="{FF2B5EF4-FFF2-40B4-BE49-F238E27FC236}">
                <a16:creationId xmlns:a16="http://schemas.microsoft.com/office/drawing/2014/main" id="{210F8265-B226-4E6B-97FC-3E85A78A8ED3}"/>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871385" y="5643562"/>
            <a:ext cx="1838325" cy="895350"/>
          </a:xfrm>
          <a:prstGeom prst="rect">
            <a:avLst/>
          </a:prstGeom>
          <a:noFill/>
          <a:ln>
            <a:noFill/>
          </a:ln>
        </p:spPr>
      </p:pic>
    </p:spTree>
    <p:extLst>
      <p:ext uri="{BB962C8B-B14F-4D97-AF65-F5344CB8AC3E}">
        <p14:creationId xmlns:p14="http://schemas.microsoft.com/office/powerpoint/2010/main" val="44057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rgbClr val="C0000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rc.gov.au/engagement-and-impact-assessment" TargetMode="External"/><Relationship Id="rId2" Type="http://schemas.openxmlformats.org/officeDocument/2006/relationships/hyperlink" Target="https://www.arc.gov.au/excellence-research-australia" TargetMode="External"/><Relationship Id="rId1" Type="http://schemas.openxmlformats.org/officeDocument/2006/relationships/slideLayout" Target="../slideLayouts/slideLayout1.xml"/><Relationship Id="rId5" Type="http://schemas.openxmlformats.org/officeDocument/2006/relationships/hyperlink" Target="https://www.arc.gov.au/engagement-and-impact-assessment/ei-key-documents" TargetMode="External"/><Relationship Id="rId4" Type="http://schemas.openxmlformats.org/officeDocument/2006/relationships/hyperlink" Target="https://www.arc.gov.au/news-publications/media/presentations/standard-excellence-research-australia-era-and-engagement-and-impact-ei-2018-outcom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ataportal.arc.gov.au/EI/Web/Impact/ImpactStudy/120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ataportal.arc.gov.au/EI/Web/Impact/ImpactStudy/80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ataportal.arc.gov.au/EI/Web/Impact/ImpactStudy/1203#approach-to-impact-tab"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ataportal.arc.gov.au/EI/Web/Impact/ImpactStudies#/20/1//(for-code%3D%2222%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osborn@divinity.edu.au" TargetMode="External"/><Relationship Id="rId2" Type="http://schemas.openxmlformats.org/officeDocument/2006/relationships/hyperlink" Target="https://www.arc.gov.au/excellence-research-australi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D9125-2B40-47BE-BAB8-58BAB77E570D}"/>
              </a:ext>
            </a:extLst>
          </p:cNvPr>
          <p:cNvSpPr>
            <a:spLocks noGrp="1"/>
          </p:cNvSpPr>
          <p:nvPr>
            <p:ph type="ctrTitle"/>
          </p:nvPr>
        </p:nvSpPr>
        <p:spPr>
          <a:xfrm>
            <a:off x="1524000" y="1122362"/>
            <a:ext cx="9144000" cy="2422115"/>
          </a:xfrm>
        </p:spPr>
        <p:txBody>
          <a:bodyPr>
            <a:noAutofit/>
          </a:bodyPr>
          <a:lstStyle/>
          <a:p>
            <a:r>
              <a:rPr lang="en-AU" sz="6600" b="1" dirty="0"/>
              <a:t>EI</a:t>
            </a:r>
            <a:br>
              <a:rPr lang="en-AU" sz="4400" dirty="0"/>
            </a:br>
            <a:r>
              <a:rPr lang="en-AU" sz="3200" dirty="0"/>
              <a:t>(Engagement and Impact)</a:t>
            </a:r>
            <a:br>
              <a:rPr lang="en-AU" sz="3200" dirty="0"/>
            </a:br>
            <a:br>
              <a:rPr lang="en-AU" sz="3200" dirty="0"/>
            </a:br>
            <a:r>
              <a:rPr lang="en-AU" sz="3200" dirty="0"/>
              <a:t>Guide for Staff</a:t>
            </a:r>
            <a:br>
              <a:rPr lang="en-AU" sz="3200" dirty="0"/>
            </a:br>
            <a:r>
              <a:rPr lang="en-AU" sz="3200" dirty="0"/>
              <a:t>The University of Divinity</a:t>
            </a:r>
          </a:p>
        </p:txBody>
      </p:sp>
      <p:sp>
        <p:nvSpPr>
          <p:cNvPr id="3" name="Subtitle 2">
            <a:extLst>
              <a:ext uri="{FF2B5EF4-FFF2-40B4-BE49-F238E27FC236}">
                <a16:creationId xmlns:a16="http://schemas.microsoft.com/office/drawing/2014/main" id="{9467F08E-E5EC-42CA-9BFB-7A9CD9D40847}"/>
              </a:ext>
            </a:extLst>
          </p:cNvPr>
          <p:cNvSpPr>
            <a:spLocks noGrp="1"/>
          </p:cNvSpPr>
          <p:nvPr>
            <p:ph type="subTitle" idx="1"/>
          </p:nvPr>
        </p:nvSpPr>
        <p:spPr>
          <a:xfrm>
            <a:off x="1373171" y="3838813"/>
            <a:ext cx="9144000" cy="1655762"/>
          </a:xfrm>
        </p:spPr>
        <p:txBody>
          <a:bodyPr>
            <a:noAutofit/>
          </a:bodyPr>
          <a:lstStyle/>
          <a:p>
            <a:r>
              <a:rPr lang="en-AU" sz="1800" dirty="0"/>
              <a:t>For further information please see:</a:t>
            </a:r>
            <a:endParaRPr lang="en-AU" sz="1800" dirty="0">
              <a:hlinkClick r:id="rId2"/>
            </a:endParaRPr>
          </a:p>
          <a:p>
            <a:r>
              <a:rPr lang="en-AU" sz="1800" dirty="0">
                <a:hlinkClick r:id="rId3"/>
              </a:rPr>
              <a:t>https://www.arc.gov.au/engagement-and-impact-assessment</a:t>
            </a:r>
            <a:endParaRPr lang="en-AU" sz="1800" dirty="0">
              <a:hlinkClick r:id="rId4"/>
            </a:endParaRPr>
          </a:p>
          <a:p>
            <a:r>
              <a:rPr lang="en-AU" sz="1800" dirty="0">
                <a:hlinkClick r:id="rId4"/>
              </a:rPr>
              <a:t>https://www.arc.gov.au/news-publications/media/presentations/standard-excellence-research-australia-era-and-engagement-and-impact-ei-2018-outcomes</a:t>
            </a:r>
            <a:endParaRPr lang="en-AU" sz="1800" dirty="0"/>
          </a:p>
          <a:p>
            <a:r>
              <a:rPr lang="en-AU" sz="1800" dirty="0">
                <a:hlinkClick r:id="rId5"/>
              </a:rPr>
              <a:t>https://www.arc.gov.au/engagement-and-impact-assessment/ei-key-documents</a:t>
            </a:r>
            <a:endParaRPr lang="en-AU" sz="1800" dirty="0"/>
          </a:p>
          <a:p>
            <a:endParaRPr lang="en-AU" sz="1800" dirty="0"/>
          </a:p>
          <a:p>
            <a:endParaRPr lang="en-AU" sz="1800" dirty="0"/>
          </a:p>
        </p:txBody>
      </p:sp>
      <p:sp>
        <p:nvSpPr>
          <p:cNvPr id="4" name="Date Placeholder 3">
            <a:extLst>
              <a:ext uri="{FF2B5EF4-FFF2-40B4-BE49-F238E27FC236}">
                <a16:creationId xmlns:a16="http://schemas.microsoft.com/office/drawing/2014/main" id="{E0F0847B-FFFC-4921-833D-94B7B99FE854}"/>
              </a:ext>
            </a:extLst>
          </p:cNvPr>
          <p:cNvSpPr>
            <a:spLocks noGrp="1"/>
          </p:cNvSpPr>
          <p:nvPr>
            <p:ph type="dt" sz="half" idx="10"/>
          </p:nvPr>
        </p:nvSpPr>
        <p:spPr/>
        <p:txBody>
          <a:bodyPr/>
          <a:lstStyle/>
          <a:p>
            <a:fld id="{CEB74415-5D9D-4034-A6B9-9485F2F293D5}" type="datetime1">
              <a:rPr lang="en-AU" smtClean="0"/>
              <a:t>10/06/2020</a:t>
            </a:fld>
            <a:endParaRPr lang="en-AU"/>
          </a:p>
        </p:txBody>
      </p:sp>
    </p:spTree>
    <p:extLst>
      <p:ext uri="{BB962C8B-B14F-4D97-AF65-F5344CB8AC3E}">
        <p14:creationId xmlns:p14="http://schemas.microsoft.com/office/powerpoint/2010/main" val="136880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6975-CF94-4266-A550-1246B583F9DE}"/>
              </a:ext>
            </a:extLst>
          </p:cNvPr>
          <p:cNvSpPr>
            <a:spLocks noGrp="1"/>
          </p:cNvSpPr>
          <p:nvPr>
            <p:ph type="title"/>
          </p:nvPr>
        </p:nvSpPr>
        <p:spPr/>
        <p:txBody>
          <a:bodyPr/>
          <a:lstStyle/>
          <a:p>
            <a:r>
              <a:rPr lang="en-AU" dirty="0"/>
              <a:t>Engagement rating scale</a:t>
            </a:r>
          </a:p>
        </p:txBody>
      </p:sp>
      <p:sp>
        <p:nvSpPr>
          <p:cNvPr id="5" name="Rectangle 1">
            <a:extLst>
              <a:ext uri="{FF2B5EF4-FFF2-40B4-BE49-F238E27FC236}">
                <a16:creationId xmlns:a16="http://schemas.microsoft.com/office/drawing/2014/main" id="{CD703CE8-415E-46AE-95B3-A451DCEAB850}"/>
              </a:ext>
            </a:extLst>
          </p:cNvPr>
          <p:cNvSpPr>
            <a:spLocks noChangeArrowheads="1"/>
          </p:cNvSpPr>
          <p:nvPr/>
        </p:nvSpPr>
        <p:spPr bwMode="auto">
          <a:xfrm>
            <a:off x="838200" y="1371670"/>
            <a:ext cx="91614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dirty="0"/>
              <a:t>Panels assess research engagement using a three-point scale.</a:t>
            </a:r>
            <a:r>
              <a:rPr lang="en-GB" sz="1100"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04AA58B8-955F-45D1-9F83-13E8F565B756}"/>
              </a:ext>
            </a:extLst>
          </p:cNvPr>
          <p:cNvSpPr>
            <a:spLocks noGrp="1"/>
          </p:cNvSpPr>
          <p:nvPr>
            <p:ph type="dt" sz="half" idx="10"/>
          </p:nvPr>
        </p:nvSpPr>
        <p:spPr/>
        <p:txBody>
          <a:bodyPr/>
          <a:lstStyle/>
          <a:p>
            <a:fld id="{D44097BF-07AF-4CE7-93D8-FE5CC0CFA7E5}" type="datetime1">
              <a:rPr lang="en-AU" smtClean="0"/>
              <a:t>10/06/2020</a:t>
            </a:fld>
            <a:endParaRPr lang="en-AU"/>
          </a:p>
        </p:txBody>
      </p:sp>
      <p:pic>
        <p:nvPicPr>
          <p:cNvPr id="9" name="Content Placeholder 8">
            <a:extLst>
              <a:ext uri="{FF2B5EF4-FFF2-40B4-BE49-F238E27FC236}">
                <a16:creationId xmlns:a16="http://schemas.microsoft.com/office/drawing/2014/main" id="{4F5EB948-E6B6-4E6D-9918-1C335C63F82B}"/>
              </a:ext>
            </a:extLst>
          </p:cNvPr>
          <p:cNvPicPr>
            <a:picLocks noGrp="1" noChangeAspect="1"/>
          </p:cNvPicPr>
          <p:nvPr>
            <p:ph idx="1"/>
          </p:nvPr>
        </p:nvPicPr>
        <p:blipFill>
          <a:blip r:embed="rId2"/>
          <a:stretch>
            <a:fillRect/>
          </a:stretch>
        </p:blipFill>
        <p:spPr>
          <a:xfrm>
            <a:off x="3090862" y="1837366"/>
            <a:ext cx="6010275" cy="4095750"/>
          </a:xfrm>
          <a:prstGeom prst="rect">
            <a:avLst/>
          </a:prstGeom>
        </p:spPr>
      </p:pic>
    </p:spTree>
    <p:extLst>
      <p:ext uri="{BB962C8B-B14F-4D97-AF65-F5344CB8AC3E}">
        <p14:creationId xmlns:p14="http://schemas.microsoft.com/office/powerpoint/2010/main" val="86685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6975-CF94-4266-A550-1246B583F9DE}"/>
              </a:ext>
            </a:extLst>
          </p:cNvPr>
          <p:cNvSpPr>
            <a:spLocks noGrp="1"/>
          </p:cNvSpPr>
          <p:nvPr>
            <p:ph type="title"/>
          </p:nvPr>
        </p:nvSpPr>
        <p:spPr/>
        <p:txBody>
          <a:bodyPr/>
          <a:lstStyle/>
          <a:p>
            <a:r>
              <a:rPr lang="en-AU" dirty="0"/>
              <a:t>Impact rating scale</a:t>
            </a:r>
          </a:p>
        </p:txBody>
      </p:sp>
      <p:sp>
        <p:nvSpPr>
          <p:cNvPr id="5" name="Rectangle 1">
            <a:extLst>
              <a:ext uri="{FF2B5EF4-FFF2-40B4-BE49-F238E27FC236}">
                <a16:creationId xmlns:a16="http://schemas.microsoft.com/office/drawing/2014/main" id="{CD703CE8-415E-46AE-95B3-A451DCEAB850}"/>
              </a:ext>
            </a:extLst>
          </p:cNvPr>
          <p:cNvSpPr>
            <a:spLocks noChangeArrowheads="1"/>
          </p:cNvSpPr>
          <p:nvPr/>
        </p:nvSpPr>
        <p:spPr bwMode="auto">
          <a:xfrm>
            <a:off x="838200" y="1371670"/>
            <a:ext cx="91614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dirty="0"/>
              <a:t>Panels assess impact using a three-point scale.</a:t>
            </a:r>
            <a:r>
              <a:rPr lang="en-GB" sz="1100"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04AA58B8-955F-45D1-9F83-13E8F565B756}"/>
              </a:ext>
            </a:extLst>
          </p:cNvPr>
          <p:cNvSpPr>
            <a:spLocks noGrp="1"/>
          </p:cNvSpPr>
          <p:nvPr>
            <p:ph type="dt" sz="half" idx="10"/>
          </p:nvPr>
        </p:nvSpPr>
        <p:spPr/>
        <p:txBody>
          <a:bodyPr/>
          <a:lstStyle/>
          <a:p>
            <a:fld id="{D44097BF-07AF-4CE7-93D8-FE5CC0CFA7E5}" type="datetime1">
              <a:rPr lang="en-AU" smtClean="0"/>
              <a:t>10/06/2020</a:t>
            </a:fld>
            <a:endParaRPr lang="en-AU"/>
          </a:p>
        </p:txBody>
      </p:sp>
      <p:pic>
        <p:nvPicPr>
          <p:cNvPr id="11" name="Content Placeholder 10">
            <a:extLst>
              <a:ext uri="{FF2B5EF4-FFF2-40B4-BE49-F238E27FC236}">
                <a16:creationId xmlns:a16="http://schemas.microsoft.com/office/drawing/2014/main" id="{CBC16781-1047-439D-B657-7A1FE7B8CB6E}"/>
              </a:ext>
            </a:extLst>
          </p:cNvPr>
          <p:cNvPicPr>
            <a:picLocks noGrp="1" noChangeAspect="1"/>
          </p:cNvPicPr>
          <p:nvPr>
            <p:ph idx="1"/>
          </p:nvPr>
        </p:nvPicPr>
        <p:blipFill>
          <a:blip r:embed="rId2"/>
          <a:stretch>
            <a:fillRect/>
          </a:stretch>
        </p:blipFill>
        <p:spPr>
          <a:xfrm>
            <a:off x="1754611" y="2090798"/>
            <a:ext cx="7241751" cy="3186846"/>
          </a:xfrm>
          <a:prstGeom prst="rect">
            <a:avLst/>
          </a:prstGeom>
        </p:spPr>
      </p:pic>
    </p:spTree>
    <p:extLst>
      <p:ext uri="{BB962C8B-B14F-4D97-AF65-F5344CB8AC3E}">
        <p14:creationId xmlns:p14="http://schemas.microsoft.com/office/powerpoint/2010/main" val="47097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6975-CF94-4266-A550-1246B583F9DE}"/>
              </a:ext>
            </a:extLst>
          </p:cNvPr>
          <p:cNvSpPr>
            <a:spLocks noGrp="1"/>
          </p:cNvSpPr>
          <p:nvPr>
            <p:ph type="title"/>
          </p:nvPr>
        </p:nvSpPr>
        <p:spPr/>
        <p:txBody>
          <a:bodyPr/>
          <a:lstStyle/>
          <a:p>
            <a:r>
              <a:rPr lang="en-AU" dirty="0"/>
              <a:t>Approach to Impact rating scale</a:t>
            </a:r>
          </a:p>
        </p:txBody>
      </p:sp>
      <p:sp>
        <p:nvSpPr>
          <p:cNvPr id="5" name="Rectangle 1">
            <a:extLst>
              <a:ext uri="{FF2B5EF4-FFF2-40B4-BE49-F238E27FC236}">
                <a16:creationId xmlns:a16="http://schemas.microsoft.com/office/drawing/2014/main" id="{CD703CE8-415E-46AE-95B3-A451DCEAB850}"/>
              </a:ext>
            </a:extLst>
          </p:cNvPr>
          <p:cNvSpPr>
            <a:spLocks noChangeArrowheads="1"/>
          </p:cNvSpPr>
          <p:nvPr/>
        </p:nvSpPr>
        <p:spPr bwMode="auto">
          <a:xfrm>
            <a:off x="838200" y="1371670"/>
            <a:ext cx="91614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dirty="0"/>
              <a:t>Panels assess approach to impact using a three-point scale.</a:t>
            </a:r>
            <a:r>
              <a:rPr lang="en-GB" sz="1100"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04AA58B8-955F-45D1-9F83-13E8F565B756}"/>
              </a:ext>
            </a:extLst>
          </p:cNvPr>
          <p:cNvSpPr>
            <a:spLocks noGrp="1"/>
          </p:cNvSpPr>
          <p:nvPr>
            <p:ph type="dt" sz="half" idx="10"/>
          </p:nvPr>
        </p:nvSpPr>
        <p:spPr/>
        <p:txBody>
          <a:bodyPr/>
          <a:lstStyle/>
          <a:p>
            <a:fld id="{D44097BF-07AF-4CE7-93D8-FE5CC0CFA7E5}" type="datetime1">
              <a:rPr lang="en-AU" smtClean="0"/>
              <a:t>10/06/2020</a:t>
            </a:fld>
            <a:endParaRPr lang="en-AU"/>
          </a:p>
        </p:txBody>
      </p:sp>
      <p:pic>
        <p:nvPicPr>
          <p:cNvPr id="3" name="Content Placeholder 2">
            <a:extLst>
              <a:ext uri="{FF2B5EF4-FFF2-40B4-BE49-F238E27FC236}">
                <a16:creationId xmlns:a16="http://schemas.microsoft.com/office/drawing/2014/main" id="{03DC0A5C-23E3-4581-A77A-D3E19BF3870B}"/>
              </a:ext>
            </a:extLst>
          </p:cNvPr>
          <p:cNvPicPr>
            <a:picLocks noGrp="1" noChangeAspect="1"/>
          </p:cNvPicPr>
          <p:nvPr>
            <p:ph idx="1"/>
          </p:nvPr>
        </p:nvPicPr>
        <p:blipFill>
          <a:blip r:embed="rId2"/>
          <a:stretch>
            <a:fillRect/>
          </a:stretch>
        </p:blipFill>
        <p:spPr>
          <a:xfrm>
            <a:off x="2140961" y="1889760"/>
            <a:ext cx="6836352" cy="3649821"/>
          </a:xfrm>
          <a:prstGeom prst="rect">
            <a:avLst/>
          </a:prstGeom>
        </p:spPr>
      </p:pic>
    </p:spTree>
    <p:extLst>
      <p:ext uri="{BB962C8B-B14F-4D97-AF65-F5344CB8AC3E}">
        <p14:creationId xmlns:p14="http://schemas.microsoft.com/office/powerpoint/2010/main" val="4450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ACEE-54C4-4CD5-8743-6C14F98C6007}"/>
              </a:ext>
            </a:extLst>
          </p:cNvPr>
          <p:cNvSpPr>
            <a:spLocks noGrp="1"/>
          </p:cNvSpPr>
          <p:nvPr>
            <p:ph type="title"/>
          </p:nvPr>
        </p:nvSpPr>
        <p:spPr/>
        <p:txBody>
          <a:bodyPr/>
          <a:lstStyle/>
          <a:p>
            <a:r>
              <a:rPr lang="en-AU" dirty="0"/>
              <a:t>Previous Results</a:t>
            </a:r>
          </a:p>
        </p:txBody>
      </p:sp>
      <p:sp>
        <p:nvSpPr>
          <p:cNvPr id="5" name="Date Placeholder 4">
            <a:extLst>
              <a:ext uri="{FF2B5EF4-FFF2-40B4-BE49-F238E27FC236}">
                <a16:creationId xmlns:a16="http://schemas.microsoft.com/office/drawing/2014/main" id="{0F00091D-4A3A-4BE7-AD3A-B3C1AD6A8C65}"/>
              </a:ext>
            </a:extLst>
          </p:cNvPr>
          <p:cNvSpPr>
            <a:spLocks noGrp="1"/>
          </p:cNvSpPr>
          <p:nvPr>
            <p:ph type="dt" sz="half" idx="10"/>
          </p:nvPr>
        </p:nvSpPr>
        <p:spPr/>
        <p:txBody>
          <a:bodyPr/>
          <a:lstStyle/>
          <a:p>
            <a:fld id="{555B46E2-B222-426F-96E1-561DCC13C9DE}" type="datetime1">
              <a:rPr lang="en-AU" smtClean="0"/>
              <a:t>10/06/2020</a:t>
            </a:fld>
            <a:endParaRPr lang="en-AU"/>
          </a:p>
        </p:txBody>
      </p:sp>
      <p:sp>
        <p:nvSpPr>
          <p:cNvPr id="8" name="TextBox 7">
            <a:extLst>
              <a:ext uri="{FF2B5EF4-FFF2-40B4-BE49-F238E27FC236}">
                <a16:creationId xmlns:a16="http://schemas.microsoft.com/office/drawing/2014/main" id="{5FDA50ED-D8A8-4B92-8027-ED142E728DC0}"/>
              </a:ext>
            </a:extLst>
          </p:cNvPr>
          <p:cNvSpPr txBox="1"/>
          <p:nvPr/>
        </p:nvSpPr>
        <p:spPr>
          <a:xfrm>
            <a:off x="838200" y="1367522"/>
            <a:ext cx="9437615" cy="646331"/>
          </a:xfrm>
          <a:prstGeom prst="rect">
            <a:avLst/>
          </a:prstGeom>
          <a:noFill/>
        </p:spPr>
        <p:txBody>
          <a:bodyPr wrap="square" rtlCol="0">
            <a:spAutoFit/>
          </a:bodyPr>
          <a:lstStyle/>
          <a:p>
            <a:r>
              <a:rPr lang="en-AU" dirty="0"/>
              <a:t>This table shows the results of the EI 2018 for institutions who were evaluated for </a:t>
            </a:r>
            <a:r>
              <a:rPr lang="en-AU" dirty="0" err="1"/>
              <a:t>FoR</a:t>
            </a:r>
            <a:r>
              <a:rPr lang="en-AU" dirty="0"/>
              <a:t> code 22.</a:t>
            </a:r>
          </a:p>
          <a:p>
            <a:r>
              <a:rPr lang="en-AU" dirty="0"/>
              <a:t>The University of Divinity scored a rating of Low for all categories.</a:t>
            </a:r>
          </a:p>
        </p:txBody>
      </p:sp>
      <p:graphicFrame>
        <p:nvGraphicFramePr>
          <p:cNvPr id="11" name="Table 10">
            <a:extLst>
              <a:ext uri="{FF2B5EF4-FFF2-40B4-BE49-F238E27FC236}">
                <a16:creationId xmlns:a16="http://schemas.microsoft.com/office/drawing/2014/main" id="{8C9B8512-CCDD-436D-9AE2-707656CA47FA}"/>
              </a:ext>
            </a:extLst>
          </p:cNvPr>
          <p:cNvGraphicFramePr>
            <a:graphicFrameLocks noGrp="1"/>
          </p:cNvGraphicFramePr>
          <p:nvPr>
            <p:extLst>
              <p:ext uri="{D42A27DB-BD31-4B8C-83A1-F6EECF244321}">
                <p14:modId xmlns:p14="http://schemas.microsoft.com/office/powerpoint/2010/main" val="1820068178"/>
              </p:ext>
            </p:extLst>
          </p:nvPr>
        </p:nvGraphicFramePr>
        <p:xfrm>
          <a:off x="2687864" y="2021833"/>
          <a:ext cx="6787062" cy="4095750"/>
        </p:xfrm>
        <a:graphic>
          <a:graphicData uri="http://schemas.openxmlformats.org/drawingml/2006/table">
            <a:tbl>
              <a:tblPr/>
              <a:tblGrid>
                <a:gridCol w="2998833">
                  <a:extLst>
                    <a:ext uri="{9D8B030D-6E8A-4147-A177-3AD203B41FA5}">
                      <a16:colId xmlns:a16="http://schemas.microsoft.com/office/drawing/2014/main" val="850766604"/>
                    </a:ext>
                  </a:extLst>
                </a:gridCol>
                <a:gridCol w="1288869">
                  <a:extLst>
                    <a:ext uri="{9D8B030D-6E8A-4147-A177-3AD203B41FA5}">
                      <a16:colId xmlns:a16="http://schemas.microsoft.com/office/drawing/2014/main" val="20960706"/>
                    </a:ext>
                  </a:extLst>
                </a:gridCol>
                <a:gridCol w="1158240">
                  <a:extLst>
                    <a:ext uri="{9D8B030D-6E8A-4147-A177-3AD203B41FA5}">
                      <a16:colId xmlns:a16="http://schemas.microsoft.com/office/drawing/2014/main" val="3961694961"/>
                    </a:ext>
                  </a:extLst>
                </a:gridCol>
                <a:gridCol w="1341120">
                  <a:extLst>
                    <a:ext uri="{9D8B030D-6E8A-4147-A177-3AD203B41FA5}">
                      <a16:colId xmlns:a16="http://schemas.microsoft.com/office/drawing/2014/main" val="832888647"/>
                    </a:ext>
                  </a:extLst>
                </a:gridCol>
              </a:tblGrid>
              <a:tr h="400050">
                <a:tc>
                  <a:txBody>
                    <a:bodyPr/>
                    <a:lstStyle/>
                    <a:p>
                      <a:pPr algn="ctr" fontAlgn="ctr"/>
                      <a:r>
                        <a:rPr lang="en-AU" sz="1200" b="1" i="0" u="none" strike="noStrike" dirty="0">
                          <a:solidFill>
                            <a:srgbClr val="000000"/>
                          </a:solidFill>
                          <a:effectLst/>
                          <a:latin typeface="Calibri" panose="020F0502020204030204" pitchFamily="34" charset="0"/>
                        </a:rPr>
                        <a:t>Institution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fontAlgn="ctr"/>
                      <a:r>
                        <a:rPr lang="en-AU" sz="1200" b="1" i="0" u="none" strike="noStrike" dirty="0">
                          <a:solidFill>
                            <a:srgbClr val="000000"/>
                          </a:solidFill>
                          <a:effectLst/>
                          <a:latin typeface="Calibri" panose="020F0502020204030204" pitchFamily="34" charset="0"/>
                        </a:rPr>
                        <a:t>Engagement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fontAlgn="ctr"/>
                      <a:r>
                        <a:rPr lang="en-AU" sz="1200" b="1" i="0" u="none" strike="noStrike" dirty="0">
                          <a:solidFill>
                            <a:srgbClr val="000000"/>
                          </a:solidFill>
                          <a:effectLst/>
                          <a:latin typeface="Calibri" panose="020F0502020204030204" pitchFamily="34" charset="0"/>
                        </a:rPr>
                        <a:t>Impact</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fontAlgn="ctr"/>
                      <a:r>
                        <a:rPr lang="en-AU" sz="1200" b="1" i="0" u="none" strike="noStrike" dirty="0">
                          <a:solidFill>
                            <a:srgbClr val="000000"/>
                          </a:solidFill>
                          <a:effectLst/>
                          <a:latin typeface="Calibri" panose="020F0502020204030204" pitchFamily="34" charset="0"/>
                        </a:rPr>
                        <a:t>Approach To Impact</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221769683"/>
                  </a:ext>
                </a:extLst>
              </a:tr>
              <a:tr h="200025">
                <a:tc>
                  <a:txBody>
                    <a:bodyPr/>
                    <a:lstStyle/>
                    <a:p>
                      <a:pPr algn="l" fontAlgn="b"/>
                      <a:r>
                        <a:rPr lang="en-AU" sz="1100" b="0" i="0" u="none" strike="noStrike">
                          <a:solidFill>
                            <a:srgbClr val="000000"/>
                          </a:solidFill>
                          <a:effectLst/>
                          <a:latin typeface="Calibri" panose="020F0502020204030204" pitchFamily="34" charset="0"/>
                        </a:rPr>
                        <a:t>ACU - Australian Catholic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323459416"/>
                  </a:ext>
                </a:extLst>
              </a:tr>
              <a:tr h="200025">
                <a:tc>
                  <a:txBody>
                    <a:bodyPr/>
                    <a:lstStyle/>
                    <a:p>
                      <a:pPr algn="l" fontAlgn="b"/>
                      <a:r>
                        <a:rPr lang="en-GB" sz="1100" b="0" i="0" u="none" strike="noStrike">
                          <a:solidFill>
                            <a:srgbClr val="000000"/>
                          </a:solidFill>
                          <a:effectLst/>
                          <a:latin typeface="Calibri" panose="020F0502020204030204" pitchFamily="34" charset="0"/>
                        </a:rPr>
                        <a:t>ANU - The Australian National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3744598781"/>
                  </a:ext>
                </a:extLst>
              </a:tr>
              <a:tr h="200025">
                <a:tc>
                  <a:txBody>
                    <a:bodyPr/>
                    <a:lstStyle/>
                    <a:p>
                      <a:pPr algn="l" fontAlgn="b"/>
                      <a:r>
                        <a:rPr lang="en-AU" sz="1100" b="0" i="0" u="none" strike="noStrike">
                          <a:solidFill>
                            <a:srgbClr val="000000"/>
                          </a:solidFill>
                          <a:effectLst/>
                          <a:latin typeface="Calibri" panose="020F0502020204030204" pitchFamily="34" charset="0"/>
                        </a:rPr>
                        <a:t>CSU - Charles Sturt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3476998066"/>
                  </a:ext>
                </a:extLst>
              </a:tr>
              <a:tr h="200025">
                <a:tc>
                  <a:txBody>
                    <a:bodyPr/>
                    <a:lstStyle/>
                    <a:p>
                      <a:pPr algn="l" fontAlgn="b"/>
                      <a:r>
                        <a:rPr lang="en-AU" sz="1400" b="1" i="0" u="none" strike="noStrike" dirty="0">
                          <a:solidFill>
                            <a:srgbClr val="000000"/>
                          </a:solidFill>
                          <a:effectLst/>
                          <a:latin typeface="Calibri" panose="020F0502020204030204" pitchFamily="34" charset="0"/>
                        </a:rPr>
                        <a:t>DIV - University of Divinity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600" b="1"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600" b="1"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600" b="1"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3533786397"/>
                  </a:ext>
                </a:extLst>
              </a:tr>
              <a:tr h="200025">
                <a:tc>
                  <a:txBody>
                    <a:bodyPr/>
                    <a:lstStyle/>
                    <a:p>
                      <a:pPr algn="l" fontAlgn="b"/>
                      <a:r>
                        <a:rPr lang="en-AU" sz="1100" b="0" i="0" u="none" strike="noStrike">
                          <a:solidFill>
                            <a:srgbClr val="000000"/>
                          </a:solidFill>
                          <a:effectLst/>
                          <a:latin typeface="Calibri" panose="020F0502020204030204" pitchFamily="34" charset="0"/>
                        </a:rPr>
                        <a:t>DKN - Deakin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2890761519"/>
                  </a:ext>
                </a:extLst>
              </a:tr>
              <a:tr h="200025">
                <a:tc>
                  <a:txBody>
                    <a:bodyPr/>
                    <a:lstStyle/>
                    <a:p>
                      <a:pPr algn="l" fontAlgn="b"/>
                      <a:r>
                        <a:rPr lang="en-GB" sz="1100" b="0" i="0" u="none" strike="noStrike">
                          <a:solidFill>
                            <a:srgbClr val="000000"/>
                          </a:solidFill>
                          <a:effectLst/>
                          <a:latin typeface="Calibri" panose="020F0502020204030204" pitchFamily="34" charset="0"/>
                        </a:rPr>
                        <a:t>FLN - The Flinders University of South Australia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3130936193"/>
                  </a:ext>
                </a:extLst>
              </a:tr>
              <a:tr h="200025">
                <a:tc>
                  <a:txBody>
                    <a:bodyPr/>
                    <a:lstStyle/>
                    <a:p>
                      <a:pPr algn="l" fontAlgn="b"/>
                      <a:r>
                        <a:rPr lang="en-GB" sz="1100" b="0" i="0" u="none" strike="noStrike">
                          <a:solidFill>
                            <a:srgbClr val="000000"/>
                          </a:solidFill>
                          <a:effectLst/>
                          <a:latin typeface="Calibri" panose="020F0502020204030204" pitchFamily="34" charset="0"/>
                        </a:rPr>
                        <a:t>MEL - The University of Melbourne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2474910624"/>
                  </a:ext>
                </a:extLst>
              </a:tr>
              <a:tr h="200025">
                <a:tc>
                  <a:txBody>
                    <a:bodyPr/>
                    <a:lstStyle/>
                    <a:p>
                      <a:pPr algn="l" fontAlgn="b"/>
                      <a:r>
                        <a:rPr lang="en-AU" sz="1100" b="0" i="0" u="none" strike="noStrike">
                          <a:solidFill>
                            <a:srgbClr val="000000"/>
                          </a:solidFill>
                          <a:effectLst/>
                          <a:latin typeface="Calibri" panose="020F0502020204030204" pitchFamily="34" charset="0"/>
                        </a:rPr>
                        <a:t>MON - Monash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56657187"/>
                  </a:ext>
                </a:extLst>
              </a:tr>
              <a:tr h="200025">
                <a:tc>
                  <a:txBody>
                    <a:bodyPr/>
                    <a:lstStyle/>
                    <a:p>
                      <a:pPr algn="l" fontAlgn="b"/>
                      <a:r>
                        <a:rPr lang="en-AU" sz="1100" b="0" i="0" u="none" strike="noStrike" dirty="0">
                          <a:solidFill>
                            <a:srgbClr val="000000"/>
                          </a:solidFill>
                          <a:effectLst/>
                          <a:latin typeface="Calibri" panose="020F0502020204030204" pitchFamily="34" charset="0"/>
                        </a:rPr>
                        <a:t>MQU - Macquarie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3996803277"/>
                  </a:ext>
                </a:extLst>
              </a:tr>
              <a:tr h="200025">
                <a:tc>
                  <a:txBody>
                    <a:bodyPr/>
                    <a:lstStyle/>
                    <a:p>
                      <a:pPr algn="l" fontAlgn="b"/>
                      <a:r>
                        <a:rPr lang="en-AU" sz="1100" b="0" i="0" u="none" strike="noStrike">
                          <a:solidFill>
                            <a:srgbClr val="000000"/>
                          </a:solidFill>
                          <a:effectLst/>
                          <a:latin typeface="Calibri" panose="020F0502020204030204" pitchFamily="34" charset="0"/>
                        </a:rPr>
                        <a:t>MUR - Murdoch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200" b="0" i="0" u="none" strike="noStrike">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963764814"/>
                  </a:ext>
                </a:extLst>
              </a:tr>
              <a:tr h="200025">
                <a:tc>
                  <a:txBody>
                    <a:bodyPr/>
                    <a:lstStyle/>
                    <a:p>
                      <a:pPr algn="l" fontAlgn="b"/>
                      <a:r>
                        <a:rPr lang="en-GB" sz="1100" b="0" i="0" u="none" strike="noStrike">
                          <a:solidFill>
                            <a:srgbClr val="000000"/>
                          </a:solidFill>
                          <a:effectLst/>
                          <a:latin typeface="Calibri" panose="020F0502020204030204" pitchFamily="34" charset="0"/>
                        </a:rPr>
                        <a:t>NDA - The University of Notre Dame Australia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1401132912"/>
                  </a:ext>
                </a:extLst>
              </a:tr>
              <a:tr h="200025">
                <a:tc>
                  <a:txBody>
                    <a:bodyPr/>
                    <a:lstStyle/>
                    <a:p>
                      <a:pPr algn="l" fontAlgn="b"/>
                      <a:r>
                        <a:rPr lang="en-GB" sz="1100" b="0" i="0" u="none" strike="noStrike">
                          <a:solidFill>
                            <a:srgbClr val="000000"/>
                          </a:solidFill>
                          <a:effectLst/>
                          <a:latin typeface="Calibri" panose="020F0502020204030204" pitchFamily="34" charset="0"/>
                        </a:rPr>
                        <a:t>NEW - The University of Newcastle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524879412"/>
                  </a:ext>
                </a:extLst>
              </a:tr>
              <a:tr h="200025">
                <a:tc>
                  <a:txBody>
                    <a:bodyPr/>
                    <a:lstStyle/>
                    <a:p>
                      <a:pPr algn="l" fontAlgn="b"/>
                      <a:r>
                        <a:rPr lang="en-GB" sz="1100" b="0" i="0" u="none" strike="noStrike">
                          <a:solidFill>
                            <a:srgbClr val="000000"/>
                          </a:solidFill>
                          <a:effectLst/>
                          <a:latin typeface="Calibri" panose="020F0502020204030204" pitchFamily="34" charset="0"/>
                        </a:rPr>
                        <a:t>NSW - The University of New South Wales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3191436228"/>
                  </a:ext>
                </a:extLst>
              </a:tr>
              <a:tr h="200025">
                <a:tc>
                  <a:txBody>
                    <a:bodyPr/>
                    <a:lstStyle/>
                    <a:p>
                      <a:pPr algn="l" fontAlgn="b"/>
                      <a:r>
                        <a:rPr lang="en-GB" sz="1100" b="0" i="0" u="none" strike="noStrike">
                          <a:solidFill>
                            <a:srgbClr val="000000"/>
                          </a:solidFill>
                          <a:effectLst/>
                          <a:latin typeface="Calibri" panose="020F0502020204030204" pitchFamily="34" charset="0"/>
                        </a:rPr>
                        <a:t>QLD - The University of Queensland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extLst>
                  <a:ext uri="{0D108BD9-81ED-4DB2-BD59-A6C34878D82A}">
                    <a16:rowId xmlns:a16="http://schemas.microsoft.com/office/drawing/2014/main" val="1733474082"/>
                  </a:ext>
                </a:extLst>
              </a:tr>
              <a:tr h="200025">
                <a:tc>
                  <a:txBody>
                    <a:bodyPr/>
                    <a:lstStyle/>
                    <a:p>
                      <a:pPr algn="l" fontAlgn="b"/>
                      <a:r>
                        <a:rPr lang="en-GB" sz="1100" b="0" i="0" u="none" strike="noStrike">
                          <a:solidFill>
                            <a:srgbClr val="000000"/>
                          </a:solidFill>
                          <a:effectLst/>
                          <a:latin typeface="Calibri" panose="020F0502020204030204" pitchFamily="34" charset="0"/>
                        </a:rPr>
                        <a:t>SYD - The University of Sydney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1516037959"/>
                  </a:ext>
                </a:extLst>
              </a:tr>
              <a:tr h="200025">
                <a:tc>
                  <a:txBody>
                    <a:bodyPr/>
                    <a:lstStyle/>
                    <a:p>
                      <a:pPr algn="l" fontAlgn="b"/>
                      <a:r>
                        <a:rPr lang="en-AU" sz="1100" b="0" i="0" u="none" strike="noStrike">
                          <a:solidFill>
                            <a:srgbClr val="000000"/>
                          </a:solidFill>
                          <a:effectLst/>
                          <a:latin typeface="Calibri" panose="020F0502020204030204" pitchFamily="34" charset="0"/>
                        </a:rPr>
                        <a:t>TAS - University of Tasmania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2679935103"/>
                  </a:ext>
                </a:extLst>
              </a:tr>
              <a:tr h="200025">
                <a:tc>
                  <a:txBody>
                    <a:bodyPr/>
                    <a:lstStyle/>
                    <a:p>
                      <a:pPr algn="l" fontAlgn="b"/>
                      <a:r>
                        <a:rPr lang="en-AU" sz="1100" b="0" i="0" u="none" strike="noStrike">
                          <a:solidFill>
                            <a:srgbClr val="000000"/>
                          </a:solidFill>
                          <a:effectLst/>
                          <a:latin typeface="Calibri" panose="020F0502020204030204" pitchFamily="34" charset="0"/>
                        </a:rPr>
                        <a:t>WOL - University of Wollongong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dirty="0">
                          <a:solidFill>
                            <a:srgbClr val="000000"/>
                          </a:solidFill>
                          <a:effectLst/>
                          <a:latin typeface="Calibri" panose="020F0502020204030204" pitchFamily="34" charset="0"/>
                        </a:rPr>
                        <a:t>Low</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BC2E6"/>
                    </a:solidFill>
                  </a:tcPr>
                </a:tc>
                <a:extLst>
                  <a:ext uri="{0D108BD9-81ED-4DB2-BD59-A6C34878D82A}">
                    <a16:rowId xmlns:a16="http://schemas.microsoft.com/office/drawing/2014/main" val="3709305644"/>
                  </a:ext>
                </a:extLst>
              </a:tr>
              <a:tr h="200025">
                <a:tc>
                  <a:txBody>
                    <a:bodyPr/>
                    <a:lstStyle/>
                    <a:p>
                      <a:pPr algn="l" fontAlgn="b"/>
                      <a:r>
                        <a:rPr lang="en-AU" sz="1100" b="0" i="0" u="none" strike="noStrike">
                          <a:solidFill>
                            <a:srgbClr val="000000"/>
                          </a:solidFill>
                          <a:effectLst/>
                          <a:latin typeface="Calibri" panose="020F0502020204030204" pitchFamily="34" charset="0"/>
                        </a:rPr>
                        <a:t>WSU - Western Sydney University </a:t>
                      </a:r>
                    </a:p>
                  </a:txBody>
                  <a:tcPr marL="9525" marR="9525" marT="9525" marB="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AU" sz="1200" b="0" i="0" u="none" strike="noStrike">
                          <a:solidFill>
                            <a:srgbClr val="000000"/>
                          </a:solidFill>
                          <a:effectLst/>
                          <a:latin typeface="Calibri" panose="020F0502020204030204" pitchFamily="34" charset="0"/>
                        </a:rPr>
                        <a:t>Medium</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6E0B4"/>
                    </a:solidFill>
                  </a:tcPr>
                </a:tc>
                <a:tc>
                  <a:txBody>
                    <a:bodyPr/>
                    <a:lstStyle/>
                    <a:p>
                      <a:pPr algn="l" fontAlgn="ctr"/>
                      <a:r>
                        <a:rPr lang="en-AU" sz="1200" b="0" i="0" u="none" strike="noStrike">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ctr"/>
                      <a:r>
                        <a:rPr lang="en-AU" sz="1200" b="0" i="0" u="none" strike="noStrike" dirty="0">
                          <a:solidFill>
                            <a:srgbClr val="000000"/>
                          </a:solidFill>
                          <a:effectLst/>
                          <a:latin typeface="Calibri" panose="020F0502020204030204" pitchFamily="34" charset="0"/>
                        </a:rPr>
                        <a:t>High</a:t>
                      </a:r>
                    </a:p>
                  </a:txBody>
                  <a:tcPr marL="9525" marR="9525" marT="9525" marB="95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79957292"/>
                  </a:ext>
                </a:extLst>
              </a:tr>
            </a:tbl>
          </a:graphicData>
        </a:graphic>
      </p:graphicFrame>
    </p:spTree>
    <p:extLst>
      <p:ext uri="{BB962C8B-B14F-4D97-AF65-F5344CB8AC3E}">
        <p14:creationId xmlns:p14="http://schemas.microsoft.com/office/powerpoint/2010/main" val="386831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Narrative</a:t>
            </a:r>
            <a:endParaRPr lang="en-AU" dirty="0"/>
          </a:p>
        </p:txBody>
      </p:sp>
      <p:sp>
        <p:nvSpPr>
          <p:cNvPr id="3" name="Content Placeholder 2">
            <a:extLst>
              <a:ext uri="{FF2B5EF4-FFF2-40B4-BE49-F238E27FC236}">
                <a16:creationId xmlns:a16="http://schemas.microsoft.com/office/drawing/2014/main" id="{C32C0659-7985-4ADA-ADB9-9FA3D68D012C}"/>
              </a:ext>
            </a:extLst>
          </p:cNvPr>
          <p:cNvSpPr>
            <a:spLocks noGrp="1"/>
          </p:cNvSpPr>
          <p:nvPr>
            <p:ph idx="1"/>
          </p:nvPr>
        </p:nvSpPr>
        <p:spPr>
          <a:xfrm>
            <a:off x="838200" y="1510018"/>
            <a:ext cx="9463481" cy="4446165"/>
          </a:xfrm>
        </p:spPr>
        <p:txBody>
          <a:bodyPr>
            <a:normAutofit/>
          </a:bodyPr>
          <a:lstStyle/>
          <a:p>
            <a:pPr marL="0" indent="0">
              <a:buNone/>
            </a:pPr>
            <a:r>
              <a:rPr lang="en-GB" dirty="0"/>
              <a:t>The University is required to submit an Engagement Narrative. This describes our overall engagement activity, strategies and objectives.</a:t>
            </a:r>
          </a:p>
          <a:p>
            <a:r>
              <a:rPr lang="en-GB" dirty="0"/>
              <a:t>How we engaged with outside parties for the mutual benefit of the institution researchers and research end-users</a:t>
            </a:r>
          </a:p>
          <a:p>
            <a:r>
              <a:rPr lang="en-GB" dirty="0"/>
              <a:t>The purpose of engagement, describing what the University was trying to achieve through the engagement</a:t>
            </a:r>
          </a:p>
          <a:p>
            <a:r>
              <a:rPr lang="en-GB" dirty="0"/>
              <a:t>The duration and extent of the engagement activities.</a:t>
            </a:r>
            <a:br>
              <a:rPr lang="en-GB" dirty="0"/>
            </a:br>
            <a:endParaRPr lang="en-AU"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2080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Narrative</a:t>
            </a:r>
            <a:endParaRPr lang="en-AU" dirty="0"/>
          </a:p>
        </p:txBody>
      </p:sp>
      <p:sp>
        <p:nvSpPr>
          <p:cNvPr id="3" name="Content Placeholder 2">
            <a:extLst>
              <a:ext uri="{FF2B5EF4-FFF2-40B4-BE49-F238E27FC236}">
                <a16:creationId xmlns:a16="http://schemas.microsoft.com/office/drawing/2014/main" id="{C32C0659-7985-4ADA-ADB9-9FA3D68D012C}"/>
              </a:ext>
            </a:extLst>
          </p:cNvPr>
          <p:cNvSpPr>
            <a:spLocks noGrp="1"/>
          </p:cNvSpPr>
          <p:nvPr>
            <p:ph idx="1"/>
          </p:nvPr>
        </p:nvSpPr>
        <p:spPr>
          <a:xfrm>
            <a:off x="838200" y="1510019"/>
            <a:ext cx="9463481" cy="4496498"/>
          </a:xfrm>
        </p:spPr>
        <p:txBody>
          <a:bodyPr>
            <a:normAutofit/>
          </a:bodyPr>
          <a:lstStyle/>
          <a:p>
            <a:pPr marL="0" indent="0">
              <a:buNone/>
            </a:pPr>
            <a:r>
              <a:rPr lang="en-GB" dirty="0"/>
              <a:t>In the engagement narrative, we may also include some </a:t>
            </a:r>
            <a:r>
              <a:rPr lang="en-GB" b="1" dirty="0"/>
              <a:t>optional quantitative indicators </a:t>
            </a:r>
            <a:r>
              <a:rPr lang="en-GB" dirty="0"/>
              <a:t>of engagement.</a:t>
            </a:r>
          </a:p>
          <a:p>
            <a:pPr marL="0" indent="0">
              <a:buNone/>
            </a:pPr>
            <a:r>
              <a:rPr lang="en-GB" dirty="0"/>
              <a:t>These can be anything we find relevant. They must be presented as measurable data with a very brief explanation.</a:t>
            </a:r>
          </a:p>
          <a:p>
            <a:pPr marL="0" indent="0">
              <a:buNone/>
            </a:pPr>
            <a:r>
              <a:rPr lang="en-GB" dirty="0"/>
              <a:t>For example, the number of attendees at an exhibition co-designed with an outside partner. </a:t>
            </a:r>
          </a:p>
          <a:p>
            <a:pPr marL="0" indent="0">
              <a:buNone/>
            </a:pPr>
            <a:r>
              <a:rPr lang="en-GB" dirty="0"/>
              <a:t>A list of possible quantitative indicators is on the following slide.</a:t>
            </a:r>
            <a:endParaRPr lang="en-AU"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610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Narrative</a:t>
            </a:r>
            <a:br>
              <a:rPr lang="en-GB" dirty="0"/>
            </a:br>
            <a:r>
              <a:rPr lang="en-GB" sz="2400" dirty="0"/>
              <a:t>Optional Quantitative Indicators - examples</a:t>
            </a:r>
            <a:endParaRPr lang="en-AU" dirty="0"/>
          </a:p>
        </p:txBody>
      </p:sp>
      <p:sp>
        <p:nvSpPr>
          <p:cNvPr id="3" name="Content Placeholder 2">
            <a:extLst>
              <a:ext uri="{FF2B5EF4-FFF2-40B4-BE49-F238E27FC236}">
                <a16:creationId xmlns:a16="http://schemas.microsoft.com/office/drawing/2014/main" id="{C32C0659-7985-4ADA-ADB9-9FA3D68D012C}"/>
              </a:ext>
            </a:extLst>
          </p:cNvPr>
          <p:cNvSpPr>
            <a:spLocks noGrp="1"/>
          </p:cNvSpPr>
          <p:nvPr>
            <p:ph idx="1"/>
          </p:nvPr>
        </p:nvSpPr>
        <p:spPr>
          <a:xfrm>
            <a:off x="838201" y="1510018"/>
            <a:ext cx="10604862" cy="4577269"/>
          </a:xfrm>
        </p:spPr>
        <p:txBody>
          <a:bodyPr numCol="2">
            <a:normAutofit/>
          </a:bodyPr>
          <a:lstStyle/>
          <a:p>
            <a:r>
              <a:rPr lang="en-AU" sz="2000" dirty="0"/>
              <a:t>Mobility of researchers (i.e. researchers employed or placed outside academia, and/or research end-user employees that are employed or placed within academia)</a:t>
            </a:r>
          </a:p>
          <a:p>
            <a:r>
              <a:rPr lang="en-AU" sz="2000" dirty="0"/>
              <a:t>HDR students in internships/placements</a:t>
            </a:r>
          </a:p>
          <a:p>
            <a:r>
              <a:rPr lang="en-AU" sz="2000" dirty="0"/>
              <a:t>Co-authorship of research outputs with research end-users</a:t>
            </a:r>
          </a:p>
          <a:p>
            <a:r>
              <a:rPr lang="en-AU" sz="2000" dirty="0"/>
              <a:t>Co-funding of research outputs with research end-users</a:t>
            </a:r>
          </a:p>
          <a:p>
            <a:r>
              <a:rPr lang="en-AU" sz="2000" dirty="0"/>
              <a:t>In-kind support from research end-users</a:t>
            </a:r>
          </a:p>
          <a:p>
            <a:r>
              <a:rPr lang="en-AU" sz="2000" dirty="0"/>
              <a:t>Established networks and relationships with research users</a:t>
            </a:r>
          </a:p>
          <a:p>
            <a:r>
              <a:rPr lang="en-AU" sz="2000" dirty="0"/>
              <a:t>Evidence of significant institutional partnerships</a:t>
            </a:r>
          </a:p>
          <a:p>
            <a:r>
              <a:rPr lang="en-AU" sz="2000" dirty="0"/>
              <a:t>Serving on external advisory boards</a:t>
            </a:r>
          </a:p>
          <a:p>
            <a:r>
              <a:rPr lang="en-AU" sz="2000" dirty="0"/>
              <a:t>Consultations with community groups, professional/practice organisations, government bodies</a:t>
            </a:r>
          </a:p>
          <a:p>
            <a:r>
              <a:rPr lang="en-AU" sz="2000" dirty="0"/>
              <a:t>Consultation with/advice to Government</a:t>
            </a:r>
          </a:p>
          <a:p>
            <a:r>
              <a:rPr lang="en-AU" sz="2000" dirty="0"/>
              <a:t>Co-designing and collaborating on performances and exhibitions</a:t>
            </a:r>
          </a:p>
          <a:p>
            <a:r>
              <a:rPr lang="en-AU" sz="2000" dirty="0"/>
              <a:t>Mentoring external research partners</a:t>
            </a:r>
          </a:p>
          <a:p>
            <a:r>
              <a:rPr lang="en-AU" sz="2000" dirty="0"/>
              <a:t>Memoranda of Understanding (MOU)/Agreements</a:t>
            </a:r>
            <a:br>
              <a:rPr lang="en-GB" sz="2000" dirty="0"/>
            </a:br>
            <a:endParaRPr lang="en-AU" sz="2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432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Compulsory Indicators</a:t>
            </a:r>
            <a:endParaRPr lang="en-AU"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lnSpcReduction="10000"/>
          </a:bodyPr>
          <a:lstStyle/>
          <a:p>
            <a:pPr marL="0" indent="0">
              <a:lnSpc>
                <a:spcPct val="110000"/>
              </a:lnSpc>
              <a:spcAft>
                <a:spcPts val="600"/>
              </a:spcAft>
              <a:buNone/>
            </a:pPr>
            <a:r>
              <a:rPr lang="en-AU" dirty="0"/>
              <a:t>EI has four compulsory indicators of research engagement with research end-users, and they are all simply about income.</a:t>
            </a:r>
          </a:p>
          <a:p>
            <a:pPr marL="0" lvl="0" indent="0">
              <a:lnSpc>
                <a:spcPct val="110000"/>
              </a:lnSpc>
              <a:spcAft>
                <a:spcPts val="600"/>
              </a:spcAft>
              <a:buNone/>
            </a:pPr>
            <a:r>
              <a:rPr lang="en-AU" dirty="0"/>
              <a:t>The idea is that if we are genuinely engaging with end-users, they will invest money in the University. </a:t>
            </a:r>
          </a:p>
          <a:p>
            <a:pPr marL="0" lvl="0" indent="0">
              <a:lnSpc>
                <a:spcPct val="110000"/>
              </a:lnSpc>
              <a:spcAft>
                <a:spcPts val="600"/>
              </a:spcAft>
              <a:buNone/>
            </a:pPr>
            <a:r>
              <a:rPr lang="en-AU" dirty="0"/>
              <a:t>This includes things like a church co-funding a research project with community participation.</a:t>
            </a:r>
          </a:p>
          <a:p>
            <a:pPr marL="0" lvl="0" indent="0">
              <a:lnSpc>
                <a:spcPct val="110000"/>
              </a:lnSpc>
              <a:spcAft>
                <a:spcPts val="600"/>
              </a:spcAft>
              <a:buNone/>
            </a:pPr>
            <a:r>
              <a:rPr lang="en-AU" dirty="0"/>
              <a:t>The specific four indicators, by funding category, are on the following slide.</a:t>
            </a:r>
          </a:p>
        </p:txBody>
      </p:sp>
    </p:spTree>
    <p:extLst>
      <p:ext uri="{BB962C8B-B14F-4D97-AF65-F5344CB8AC3E}">
        <p14:creationId xmlns:p14="http://schemas.microsoft.com/office/powerpoint/2010/main" val="2498439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Compulsory Indicators</a:t>
            </a:r>
            <a:endParaRPr lang="en-AU"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342900" lvl="0" indent="-342900">
              <a:lnSpc>
                <a:spcPct val="115000"/>
              </a:lnSpc>
              <a:spcAft>
                <a:spcPts val="0"/>
              </a:spcAft>
              <a:buFont typeface="+mj-lt"/>
              <a:buAutoNum type="arabicParenR"/>
            </a:pPr>
            <a:r>
              <a:rPr lang="en-AU" sz="2300" dirty="0">
                <a:solidFill>
                  <a:srgbClr val="000000"/>
                </a:solidFill>
                <a:latin typeface="ArialMT"/>
                <a:ea typeface="Times New Roman" panose="02020603050405020304" pitchFamily="18" charset="0"/>
                <a:cs typeface="Times New Roman" panose="02020603050405020304" pitchFamily="18" charset="0"/>
              </a:rPr>
              <a:t>cash support from research end-users </a:t>
            </a: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Aft>
                <a:spcPts val="0"/>
              </a:spcAft>
              <a:buFont typeface="Symbol" panose="05050102010706020507" pitchFamily="18" charset="2"/>
              <a:buChar char=""/>
            </a:pPr>
            <a:r>
              <a:rPr lang="en-AU" sz="1500" dirty="0">
                <a:solidFill>
                  <a:srgbClr val="000000"/>
                </a:solidFill>
                <a:latin typeface="ArialMT"/>
                <a:ea typeface="Times New Roman" panose="02020603050405020304" pitchFamily="18" charset="0"/>
                <a:cs typeface="Times New Roman" panose="02020603050405020304" pitchFamily="18" charset="0"/>
              </a:rPr>
              <a:t>given as a dollar value and as a proportion of total Higher Education Research Data Collection (HERDC) income for specified HERDC Category 1 and HERDC Categories 2, 3 (</a:t>
            </a:r>
            <a:r>
              <a:rPr lang="en-AU" sz="1500" dirty="0" err="1">
                <a:solidFill>
                  <a:srgbClr val="000000"/>
                </a:solidFill>
                <a:latin typeface="ArialMT"/>
                <a:ea typeface="Times New Roman" panose="02020603050405020304" pitchFamily="18" charset="0"/>
                <a:cs typeface="Times New Roman" panose="02020603050405020304" pitchFamily="18" charset="0"/>
              </a:rPr>
              <a:t>i</a:t>
            </a:r>
            <a:r>
              <a:rPr lang="en-AU" sz="1500" dirty="0">
                <a:solidFill>
                  <a:srgbClr val="000000"/>
                </a:solidFill>
                <a:latin typeface="ArialMT"/>
                <a:ea typeface="Times New Roman" panose="02020603050405020304" pitchFamily="18" charset="0"/>
                <a:cs typeface="Times New Roman" panose="02020603050405020304" pitchFamily="18" charset="0"/>
              </a:rPr>
              <a:t>, ii, iii), and 4</a:t>
            </a:r>
            <a:endParaRPr lang="en-AU" sz="15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mj-lt"/>
              <a:buAutoNum type="arabicParenR"/>
            </a:pPr>
            <a:r>
              <a:rPr lang="en-AU" sz="2300" dirty="0">
                <a:solidFill>
                  <a:srgbClr val="000000"/>
                </a:solidFill>
                <a:latin typeface="ArialMT"/>
                <a:ea typeface="Times New Roman" panose="02020603050405020304" pitchFamily="18" charset="0"/>
                <a:cs typeface="Times New Roman" panose="02020603050405020304" pitchFamily="18" charset="0"/>
              </a:rPr>
              <a:t>total HERDC income per FTE </a:t>
            </a: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Aft>
                <a:spcPts val="0"/>
              </a:spcAft>
              <a:buFont typeface="Symbol" panose="05050102010706020507" pitchFamily="18" charset="2"/>
              <a:buChar char=""/>
            </a:pPr>
            <a:r>
              <a:rPr lang="en-AU" sz="1500" dirty="0">
                <a:solidFill>
                  <a:srgbClr val="000000"/>
                </a:solidFill>
                <a:latin typeface="ArialMT"/>
                <a:ea typeface="Times New Roman" panose="02020603050405020304" pitchFamily="18" charset="0"/>
                <a:cs typeface="Times New Roman" panose="02020603050405020304" pitchFamily="18" charset="0"/>
              </a:rPr>
              <a:t>for specified HERDC Category 1 and Categories 2, 3 (</a:t>
            </a:r>
            <a:r>
              <a:rPr lang="en-AU" sz="1500" dirty="0" err="1">
                <a:solidFill>
                  <a:srgbClr val="000000"/>
                </a:solidFill>
                <a:latin typeface="ArialMT"/>
                <a:ea typeface="Times New Roman" panose="02020603050405020304" pitchFamily="18" charset="0"/>
                <a:cs typeface="Times New Roman" panose="02020603050405020304" pitchFamily="18" charset="0"/>
              </a:rPr>
              <a:t>i</a:t>
            </a:r>
            <a:r>
              <a:rPr lang="en-AU" sz="1500" dirty="0">
                <a:solidFill>
                  <a:srgbClr val="000000"/>
                </a:solidFill>
                <a:latin typeface="ArialMT"/>
                <a:ea typeface="Times New Roman" panose="02020603050405020304" pitchFamily="18" charset="0"/>
                <a:cs typeface="Times New Roman" panose="02020603050405020304" pitchFamily="18" charset="0"/>
              </a:rPr>
              <a:t>, ii, iii), and 4</a:t>
            </a:r>
            <a:endParaRPr lang="en-AU" sz="15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mj-lt"/>
              <a:buAutoNum type="arabicParenR"/>
            </a:pPr>
            <a:r>
              <a:rPr lang="en-AU" sz="2300" dirty="0">
                <a:solidFill>
                  <a:srgbClr val="000000"/>
                </a:solidFill>
                <a:latin typeface="ArialMT"/>
                <a:ea typeface="Times New Roman" panose="02020603050405020304" pitchFamily="18" charset="0"/>
                <a:cs typeface="Times New Roman" panose="02020603050405020304" pitchFamily="18" charset="0"/>
              </a:rPr>
              <a:t>proportion of specified Category 1 grants to all HERDC Category 1 grants </a:t>
            </a: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Aft>
                <a:spcPts val="0"/>
              </a:spcAft>
              <a:buFont typeface="Symbol" panose="05050102010706020507" pitchFamily="18" charset="2"/>
              <a:buChar char=""/>
            </a:pPr>
            <a:r>
              <a:rPr lang="en-AU" sz="1600" dirty="0">
                <a:solidFill>
                  <a:srgbClr val="000000"/>
                </a:solidFill>
                <a:latin typeface="ArialMT"/>
                <a:ea typeface="Times New Roman" panose="02020603050405020304" pitchFamily="18" charset="0"/>
                <a:cs typeface="Times New Roman" panose="02020603050405020304" pitchFamily="18" charset="0"/>
              </a:rPr>
              <a:t>two proportions are provided—one for income ($) provided by the grants and the other for counts of grants</a:t>
            </a:r>
            <a:endParaRPr lang="en-AU"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mj-lt"/>
              <a:buAutoNum type="arabicParenR"/>
            </a:pPr>
            <a:r>
              <a:rPr lang="en-AU" sz="2300" dirty="0">
                <a:solidFill>
                  <a:srgbClr val="000000"/>
                </a:solidFill>
                <a:latin typeface="ArialMT"/>
                <a:ea typeface="Times New Roman" panose="02020603050405020304" pitchFamily="18" charset="0"/>
                <a:cs typeface="Times New Roman" panose="02020603050405020304" pitchFamily="18" charset="0"/>
              </a:rPr>
              <a:t>research commercialisation income</a:t>
            </a: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55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lstStyle/>
          <a:p>
            <a:r>
              <a:rPr lang="en-GB" dirty="0"/>
              <a:t>Engagement: Compulsory Indicators</a:t>
            </a:r>
            <a:endParaRPr lang="en-AU"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0" lvl="0" indent="0">
              <a:lnSpc>
                <a:spcPct val="110000"/>
              </a:lnSpc>
              <a:spcAft>
                <a:spcPts val="600"/>
              </a:spcAft>
              <a:buNone/>
            </a:pPr>
            <a:r>
              <a:rPr lang="en-AU" sz="2400" dirty="0"/>
              <a:t>Funding must go through the University of Divinity’s accounts to be counted for EI.</a:t>
            </a:r>
          </a:p>
          <a:p>
            <a:pPr marL="0" lvl="0" indent="0">
              <a:lnSpc>
                <a:spcPct val="110000"/>
              </a:lnSpc>
              <a:spcAft>
                <a:spcPts val="600"/>
              </a:spcAft>
              <a:buNone/>
            </a:pPr>
            <a:r>
              <a:rPr lang="en-AU" sz="2400" dirty="0"/>
              <a:t>It is therefore important to liaise with University administration if you are applying for, or successful in receiving, </a:t>
            </a:r>
            <a:r>
              <a:rPr lang="en-AU" sz="2400" b="1" dirty="0"/>
              <a:t>any research income</a:t>
            </a:r>
            <a:r>
              <a:rPr lang="en-AU" sz="2400" dirty="0"/>
              <a:t>.</a:t>
            </a:r>
          </a:p>
        </p:txBody>
      </p:sp>
    </p:spTree>
    <p:extLst>
      <p:ext uri="{BB962C8B-B14F-4D97-AF65-F5344CB8AC3E}">
        <p14:creationId xmlns:p14="http://schemas.microsoft.com/office/powerpoint/2010/main" val="600186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5ECD0-E471-4770-928A-0EB17C64ADC7}"/>
              </a:ext>
            </a:extLst>
          </p:cNvPr>
          <p:cNvSpPr>
            <a:spLocks noGrp="1"/>
          </p:cNvSpPr>
          <p:nvPr>
            <p:ph type="title"/>
          </p:nvPr>
        </p:nvSpPr>
        <p:spPr/>
        <p:txBody>
          <a:bodyPr/>
          <a:lstStyle/>
          <a:p>
            <a:r>
              <a:rPr lang="en-AU" dirty="0"/>
              <a:t>What is EI?</a:t>
            </a:r>
          </a:p>
        </p:txBody>
      </p:sp>
      <p:sp>
        <p:nvSpPr>
          <p:cNvPr id="3" name="Content Placeholder 2">
            <a:extLst>
              <a:ext uri="{FF2B5EF4-FFF2-40B4-BE49-F238E27FC236}">
                <a16:creationId xmlns:a16="http://schemas.microsoft.com/office/drawing/2014/main" id="{16EF47C3-E90F-446F-AABE-B58AC5FC613D}"/>
              </a:ext>
            </a:extLst>
          </p:cNvPr>
          <p:cNvSpPr>
            <a:spLocks noGrp="1"/>
          </p:cNvSpPr>
          <p:nvPr>
            <p:ph idx="1"/>
          </p:nvPr>
        </p:nvSpPr>
        <p:spPr>
          <a:xfrm>
            <a:off x="838200" y="1436164"/>
            <a:ext cx="10515600" cy="4486275"/>
          </a:xfrm>
        </p:spPr>
        <p:txBody>
          <a:bodyPr>
            <a:normAutofit/>
          </a:bodyPr>
          <a:lstStyle/>
          <a:p>
            <a:r>
              <a:rPr lang="en-GB" dirty="0"/>
              <a:t>The </a:t>
            </a:r>
            <a:r>
              <a:rPr lang="en-GB" i="1" dirty="0"/>
              <a:t>Engagement and Impact </a:t>
            </a:r>
            <a:r>
              <a:rPr lang="en-GB" dirty="0"/>
              <a:t>Assessment is Australia’s national research engagement evaluation framework.</a:t>
            </a:r>
          </a:p>
          <a:p>
            <a:r>
              <a:rPr lang="en-GB" dirty="0"/>
              <a:t>EI assesses how well researchers are engaging with end-users of research, and shows how universities are translating their research into economic, social, environmental, cultural and other impacts.</a:t>
            </a:r>
          </a:p>
          <a:p>
            <a:r>
              <a:rPr lang="en-GB" dirty="0"/>
              <a:t>EI aims to encourage greater collaboration between universities and research end users, such as industry.</a:t>
            </a:r>
          </a:p>
        </p:txBody>
      </p:sp>
      <p:sp>
        <p:nvSpPr>
          <p:cNvPr id="4" name="Date Placeholder 3">
            <a:extLst>
              <a:ext uri="{FF2B5EF4-FFF2-40B4-BE49-F238E27FC236}">
                <a16:creationId xmlns:a16="http://schemas.microsoft.com/office/drawing/2014/main" id="{029BDF3F-EB70-42C2-8312-2AD665ECD279}"/>
              </a:ext>
            </a:extLst>
          </p:cNvPr>
          <p:cNvSpPr>
            <a:spLocks noGrp="1"/>
          </p:cNvSpPr>
          <p:nvPr>
            <p:ph type="dt" sz="half" idx="10"/>
          </p:nvPr>
        </p:nvSpPr>
        <p:spPr/>
        <p:txBody>
          <a:bodyPr/>
          <a:lstStyle/>
          <a:p>
            <a:fld id="{2096B42A-A9AE-4091-AABA-2263A22F200A}" type="datetime1">
              <a:rPr lang="en-AU" smtClean="0"/>
              <a:t>10/06/2020</a:t>
            </a:fld>
            <a:endParaRPr lang="en-AU"/>
          </a:p>
        </p:txBody>
      </p:sp>
    </p:spTree>
    <p:extLst>
      <p:ext uri="{BB962C8B-B14F-4D97-AF65-F5344CB8AC3E}">
        <p14:creationId xmlns:p14="http://schemas.microsoft.com/office/powerpoint/2010/main" val="1167697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Engagement: Indicator Explanatory Statement</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0" lvl="0" indent="0">
              <a:lnSpc>
                <a:spcPct val="115000"/>
              </a:lnSpc>
              <a:spcAft>
                <a:spcPts val="0"/>
              </a:spcAft>
              <a:buNone/>
            </a:pPr>
            <a:r>
              <a:rPr lang="en-GB" dirty="0"/>
              <a:t>In this brief statement, we explain the link between the financial data in the Indicators, and our engagement with end-users. We need to stress that the engagement was mutually and genuinely beneficial.</a:t>
            </a:r>
            <a:br>
              <a:rPr lang="en-GB" sz="2400" dirty="0"/>
            </a:b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404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Statement</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fontScale="70000" lnSpcReduction="20000"/>
          </a:bodyPr>
          <a:lstStyle/>
          <a:p>
            <a:pPr marL="0" lvl="0" indent="0">
              <a:lnSpc>
                <a:spcPct val="115000"/>
              </a:lnSpc>
              <a:spcAft>
                <a:spcPts val="0"/>
              </a:spcAft>
              <a:buNone/>
            </a:pPr>
            <a:r>
              <a:rPr lang="en-GB" dirty="0"/>
              <a:t>We submit a statement for Impact assessment, including the following information:</a:t>
            </a:r>
          </a:p>
          <a:p>
            <a:pPr>
              <a:lnSpc>
                <a:spcPct val="115000"/>
              </a:lnSpc>
            </a:pPr>
            <a:r>
              <a:rPr lang="en-GB" dirty="0"/>
              <a:t>who or what has benefitted from the results of the research (this should identify relevant</a:t>
            </a:r>
            <a:br>
              <a:rPr lang="en-GB" dirty="0"/>
            </a:br>
            <a:r>
              <a:rPr lang="en-GB" dirty="0"/>
              <a:t>research end-users, or beneficiaries from industry, the community, government, wider</a:t>
            </a:r>
            <a:br>
              <a:rPr lang="en-GB" dirty="0"/>
            </a:br>
            <a:r>
              <a:rPr lang="en-GB" dirty="0"/>
              <a:t>public etc.)</a:t>
            </a:r>
            <a:endParaRPr lang="en-GB" sz="2400" dirty="0"/>
          </a:p>
          <a:p>
            <a:pPr>
              <a:lnSpc>
                <a:spcPct val="115000"/>
              </a:lnSpc>
            </a:pPr>
            <a:r>
              <a:rPr lang="en-GB" dirty="0"/>
              <a:t>the nature or type of the impact and how the research made a social, economic, cultural</a:t>
            </a:r>
            <a:br>
              <a:rPr lang="en-GB" dirty="0"/>
            </a:br>
            <a:r>
              <a:rPr lang="en-GB" dirty="0"/>
              <a:t>and/or environmental impact</a:t>
            </a:r>
          </a:p>
          <a:p>
            <a:pPr>
              <a:lnSpc>
                <a:spcPct val="115000"/>
              </a:lnSpc>
            </a:pPr>
            <a:r>
              <a:rPr lang="en-GB" dirty="0"/>
              <a:t>the extent of the impact (with specific references to appropriate evidence, such as cost-benefit analysis, quantity of those affected, reported benefits etc.)</a:t>
            </a:r>
          </a:p>
          <a:p>
            <a:pPr>
              <a:lnSpc>
                <a:spcPct val="115000"/>
              </a:lnSpc>
            </a:pPr>
            <a:r>
              <a:rPr lang="en-GB" dirty="0"/>
              <a:t>the dates and time period in which the impact occurred</a:t>
            </a:r>
          </a:p>
          <a:p>
            <a:pPr>
              <a:lnSpc>
                <a:spcPct val="115000"/>
              </a:lnSpc>
            </a:pPr>
            <a:r>
              <a:rPr lang="en-GB" dirty="0"/>
              <a:t>a clear link between the impact and the associated research</a:t>
            </a:r>
            <a:br>
              <a:rPr lang="en-GB" sz="2400" dirty="0"/>
            </a:br>
            <a:br>
              <a:rPr lang="en-GB" sz="2400" dirty="0"/>
            </a:b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218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Optional Quantitative Indicators</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0" indent="0">
              <a:buNone/>
            </a:pPr>
            <a:r>
              <a:rPr lang="en-GB" dirty="0"/>
              <a:t>Just as in the engagement narrative, we may also include some </a:t>
            </a:r>
            <a:r>
              <a:rPr lang="en-GB" b="1" dirty="0"/>
              <a:t>optional quantitative indicators </a:t>
            </a:r>
            <a:r>
              <a:rPr lang="en-GB" dirty="0"/>
              <a:t>of impact.</a:t>
            </a:r>
          </a:p>
          <a:p>
            <a:pPr marL="0" indent="0">
              <a:buNone/>
            </a:pPr>
            <a:r>
              <a:rPr lang="en-GB" dirty="0"/>
              <a:t>These can be anything we find relevant. They must be presented as measurable data with a very brief explanation.</a:t>
            </a:r>
          </a:p>
          <a:p>
            <a:pPr marL="0" indent="0">
              <a:buNone/>
            </a:pPr>
            <a:r>
              <a:rPr lang="en-GB" dirty="0"/>
              <a:t>For example, the number of public lectures held, and number of attendees.</a:t>
            </a:r>
          </a:p>
          <a:p>
            <a:pPr marL="0" indent="0">
              <a:buNone/>
            </a:pPr>
            <a:r>
              <a:rPr lang="en-GB" sz="2400" dirty="0"/>
              <a:t>More examples are on the following slide.</a:t>
            </a:r>
            <a:br>
              <a:rPr lang="en-GB" sz="2400" dirty="0"/>
            </a:br>
            <a:br>
              <a:rPr lang="en-GB" sz="2400" dirty="0"/>
            </a:b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359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Optional Quantitative Indicators</a:t>
            </a:r>
            <a:br>
              <a:rPr lang="en-GB" sz="4000" dirty="0"/>
            </a:br>
            <a:r>
              <a:rPr lang="en-GB" sz="2400" dirty="0"/>
              <a:t>examples</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0" indent="0">
              <a:buNone/>
            </a:pPr>
            <a:br>
              <a:rPr lang="en-GB" sz="2400" dirty="0"/>
            </a:br>
            <a:br>
              <a:rPr lang="en-GB" sz="2400" dirty="0"/>
            </a:b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DD1A532D-0D75-41E5-94BB-A1F53B846BAF}"/>
              </a:ext>
            </a:extLst>
          </p:cNvPr>
          <p:cNvSpPr txBox="1">
            <a:spLocks/>
          </p:cNvSpPr>
          <p:nvPr/>
        </p:nvSpPr>
        <p:spPr>
          <a:xfrm>
            <a:off x="838201" y="1510018"/>
            <a:ext cx="10604862" cy="4577269"/>
          </a:xfrm>
          <a:prstGeom prst="rect">
            <a:avLst/>
          </a:prstGeom>
        </p:spPr>
        <p:txBody>
          <a:bodyPr vert="horz" lIns="91440" tIns="45720" rIns="91440" bIns="45720" numCol="2"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dirty="0"/>
              <a:t>Established networks and relationships with research users</a:t>
            </a:r>
          </a:p>
          <a:p>
            <a:r>
              <a:rPr lang="en-AU" sz="2400" dirty="0"/>
              <a:t>Book sales</a:t>
            </a:r>
          </a:p>
          <a:p>
            <a:r>
              <a:rPr lang="en-AU" sz="2400" dirty="0"/>
              <a:t>Serving on external advisory boards</a:t>
            </a:r>
          </a:p>
          <a:p>
            <a:r>
              <a:rPr lang="en-AU" sz="2400" dirty="0"/>
              <a:t>Public lectures, seminars, open days, school visits</a:t>
            </a:r>
          </a:p>
          <a:p>
            <a:r>
              <a:rPr lang="en-AU" sz="2400" dirty="0"/>
              <a:t>Presentations to practitioner communities</a:t>
            </a:r>
          </a:p>
          <a:p>
            <a:r>
              <a:rPr lang="en-AU" sz="2400" dirty="0"/>
              <a:t>Connections to cultural institutions, seminars/workshops, internships and engagement with the public</a:t>
            </a:r>
          </a:p>
          <a:p>
            <a:r>
              <a:rPr lang="en-AU" sz="2400" dirty="0"/>
              <a:t>Support for cultural events/institutions—e.g. Writers’ Festivals, Film Festivals, Vivid Sydney, etc.</a:t>
            </a:r>
          </a:p>
          <a:p>
            <a:r>
              <a:rPr lang="en-AU" sz="2400" dirty="0"/>
              <a:t>Co-designing and collaborating on performances and exhibitions</a:t>
            </a:r>
          </a:p>
          <a:p>
            <a:r>
              <a:rPr lang="en-AU" sz="2400" dirty="0"/>
              <a:t>Event participation statistics (public lectures, cultural events, exhibitions, etc.)</a:t>
            </a:r>
          </a:p>
          <a:p>
            <a:r>
              <a:rPr lang="en-AU" sz="2400" dirty="0"/>
              <a:t>Outreach activities (public lectures, policy engagements, media engagements, community events)</a:t>
            </a:r>
          </a:p>
          <a:p>
            <a:r>
              <a:rPr lang="en-AU" sz="2400" dirty="0"/>
              <a:t>Media coverage of exhibitions and new works</a:t>
            </a:r>
          </a:p>
          <a:p>
            <a:pPr marL="0" indent="0">
              <a:buFont typeface="Arial" panose="020B0604020202020204" pitchFamily="34" charset="0"/>
              <a:buNone/>
            </a:pPr>
            <a:br>
              <a:rPr lang="en-GB" sz="2400" dirty="0"/>
            </a:br>
            <a:endParaRPr lang="en-AU" sz="2400" dirty="0"/>
          </a:p>
        </p:txBody>
      </p:sp>
    </p:spTree>
    <p:extLst>
      <p:ext uri="{BB962C8B-B14F-4D97-AF65-F5344CB8AC3E}">
        <p14:creationId xmlns:p14="http://schemas.microsoft.com/office/powerpoint/2010/main" val="1674880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Case Study</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fontScale="92500" lnSpcReduction="10000"/>
          </a:bodyPr>
          <a:lstStyle/>
          <a:p>
            <a:pPr marL="0" indent="0">
              <a:buNone/>
            </a:pPr>
            <a:r>
              <a:rPr lang="en-GB" sz="2400" dirty="0"/>
              <a:t>The following case study was rated ‘HIGH’ in the 2018 EI.  </a:t>
            </a:r>
          </a:p>
          <a:p>
            <a:pPr marL="0" indent="0">
              <a:buNone/>
            </a:pPr>
            <a:r>
              <a:rPr lang="en-GB" sz="2400" i="1" dirty="0">
                <a:hlinkClick r:id="rId2"/>
              </a:rPr>
              <a:t>Western Sydney University (WSU) researchers investigated ways to counter the growth of Islamophobia </a:t>
            </a:r>
            <a:r>
              <a:rPr lang="en-GB" sz="2400" i="1" dirty="0"/>
              <a:t>and associated anti-Muslim racism in Australia. </a:t>
            </a:r>
          </a:p>
          <a:p>
            <a:pPr marL="0" indent="0">
              <a:buNone/>
            </a:pPr>
            <a:r>
              <a:rPr lang="en-GB" sz="2400" i="1" dirty="0"/>
              <a:t>This research developed four videos (2014) that demonstrated the virtue of bystander anti-racism. These videos reached &gt; 27 million people (appeared on their social media thread), were watched by &gt; 12 million people online... The videos were used in 5 anti-racism training workshops (2014-2016) conducted in schools, community organisations and government departments.</a:t>
            </a:r>
            <a:br>
              <a:rPr lang="en-GB" sz="2400" i="1" dirty="0"/>
            </a:br>
            <a:r>
              <a:rPr lang="en-GB" sz="2400" i="1" dirty="0"/>
              <a:t>The most downloaded video illustrated an incident of a Muslim woman being racially abused on public transport. The Impact Survey found that respondents who watched this video:</a:t>
            </a:r>
            <a:br>
              <a:rPr lang="en-GB" sz="2400" i="1" dirty="0"/>
            </a:br>
            <a:r>
              <a:rPr lang="en-GB" sz="2400" i="1" dirty="0"/>
              <a:t>-were less likely to express anti-Muslim sentiment (44% vs 68.2% in the control group)</a:t>
            </a:r>
          </a:p>
          <a:p>
            <a:pPr marL="0" indent="0">
              <a:buNone/>
            </a:pPr>
            <a:r>
              <a:rPr lang="en-GB" sz="2400" i="1" dirty="0"/>
              <a:t>This implies that the video reduced Islamophobic sentiment in roughly 3.5 million people (of the 9. 8 million) who had watched the video.</a:t>
            </a:r>
            <a:endParaRPr lang="en-AU" sz="2300" i="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272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Case Study</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a:bodyPr>
          <a:lstStyle/>
          <a:p>
            <a:pPr marL="0" indent="0">
              <a:buNone/>
            </a:pPr>
            <a:r>
              <a:rPr lang="en-GB" sz="2400" dirty="0"/>
              <a:t>The following case study was rated ‘HIGH’ in the 2018 EI. </a:t>
            </a:r>
          </a:p>
          <a:p>
            <a:pPr marL="0" indent="0">
              <a:buNone/>
            </a:pPr>
            <a:endParaRPr lang="en-GB" sz="2400" i="1" dirty="0"/>
          </a:p>
          <a:p>
            <a:pPr marL="0" indent="0">
              <a:buNone/>
            </a:pPr>
            <a:r>
              <a:rPr lang="en-GB" sz="2400" i="1" dirty="0"/>
              <a:t>The work of University of Melbourne researchers at the Children’s Bioethics Centre (located within Melbourne's Royal Children's Hospital) has led to the creation of guidelines around key ethical issues in paediatric care, furthering the protection of children and informing and facilitating ethical deliberation and consultation between parents and clinicians. Researchers also run a referral service for advising on ethical issues which is widely used globally. Such consultations resolve conflict, facilitate communication, and ease moral distress in health care.</a:t>
            </a:r>
            <a:endParaRPr lang="en-AU" sz="2300" i="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999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Impact: Case Study</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lnSpcReduction="10000"/>
          </a:bodyPr>
          <a:lstStyle/>
          <a:p>
            <a:pPr marL="0" indent="0">
              <a:buNone/>
            </a:pPr>
            <a:r>
              <a:rPr lang="en-GB" sz="2400" b="1" dirty="0">
                <a:hlinkClick r:id="rId2"/>
              </a:rPr>
              <a:t>Reconnecting Indigenous Australian communities with heritage objects held in museums and galleries</a:t>
            </a:r>
            <a:r>
              <a:rPr lang="en-GB" sz="2400" b="1" dirty="0"/>
              <a:t> </a:t>
            </a:r>
          </a:p>
          <a:p>
            <a:pPr marL="0" indent="0">
              <a:buNone/>
            </a:pPr>
            <a:r>
              <a:rPr lang="en-GB" sz="2400" i="1" dirty="0"/>
              <a:t>Reconnecting Indigenous Australian communities with heritage objects held in museums and galleries globally is key to building sustainable communities. The removal of historic objects to museums (nationally and internationally) has made accessing these collections difficult for Indigenous communities from rural and remote areas of Australia. Projects between ANU, industry partners and Indigenous stakeholders have re-connected Indigenous communities to moveable cultural heritage collections stored in metropolitan and municipal museums and galleries globally. They have brought Indigenous Australian communities into direct contact with their cultural artefacts and facilitated new relationships between source communities and museum staff tasked with managing and curating these collections.</a:t>
            </a:r>
          </a:p>
        </p:txBody>
      </p:sp>
    </p:spTree>
    <p:extLst>
      <p:ext uri="{BB962C8B-B14F-4D97-AF65-F5344CB8AC3E}">
        <p14:creationId xmlns:p14="http://schemas.microsoft.com/office/powerpoint/2010/main" val="807091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Approach to Impact: Statement</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fontScale="85000" lnSpcReduction="20000"/>
          </a:bodyPr>
          <a:lstStyle/>
          <a:p>
            <a:pPr marL="0" lvl="0" indent="0">
              <a:lnSpc>
                <a:spcPct val="115000"/>
              </a:lnSpc>
              <a:spcAft>
                <a:spcPts val="0"/>
              </a:spcAft>
              <a:buNone/>
            </a:pPr>
            <a:r>
              <a:rPr lang="en-GB" dirty="0"/>
              <a:t>We submit a statement for Approach to Impact assessment, including the following information:</a:t>
            </a:r>
          </a:p>
          <a:p>
            <a:r>
              <a:rPr lang="en-AU" dirty="0"/>
              <a:t>support provided by the institution, its faculties, colleges, groups, departments, and/or centres for researchers to affect positive impact</a:t>
            </a:r>
          </a:p>
          <a:p>
            <a:r>
              <a:rPr lang="en-AU" dirty="0"/>
              <a:t>how that support was implemented by the research area</a:t>
            </a:r>
          </a:p>
          <a:p>
            <a:r>
              <a:rPr lang="en-AU" dirty="0"/>
              <a:t>how researchers interacted and engaged with research end-users or beneficiaries</a:t>
            </a:r>
          </a:p>
          <a:p>
            <a:r>
              <a:rPr lang="en-AU" dirty="0"/>
              <a:t>evidence of review of impact processes and outcomes during the period</a:t>
            </a:r>
          </a:p>
          <a:p>
            <a:r>
              <a:rPr lang="en-AU" dirty="0"/>
              <a:t>evidence of how mechanisms of translation were integrated into research practices</a:t>
            </a:r>
          </a:p>
          <a:p>
            <a:r>
              <a:rPr lang="en-AU" dirty="0"/>
              <a:t>human resources policies, initiatives and strategies</a:t>
            </a:r>
          </a:p>
          <a:p>
            <a:r>
              <a:rPr lang="en-AU" dirty="0"/>
              <a:t>financial or other resources made available to facilitate the realisation of the impact</a:t>
            </a:r>
            <a:endParaRPr lang="en-AU" sz="23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87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C83-8BD8-4ACA-99A7-A19CBBC89B2A}"/>
              </a:ext>
            </a:extLst>
          </p:cNvPr>
          <p:cNvSpPr>
            <a:spLocks noGrp="1"/>
          </p:cNvSpPr>
          <p:nvPr>
            <p:ph type="title"/>
          </p:nvPr>
        </p:nvSpPr>
        <p:spPr/>
        <p:txBody>
          <a:bodyPr>
            <a:normAutofit/>
          </a:bodyPr>
          <a:lstStyle/>
          <a:p>
            <a:r>
              <a:rPr lang="en-GB" sz="4000" dirty="0"/>
              <a:t>Approach to Impact: Case Study</a:t>
            </a:r>
            <a:endParaRPr lang="en-AU" sz="4000" dirty="0"/>
          </a:p>
        </p:txBody>
      </p:sp>
      <p:sp>
        <p:nvSpPr>
          <p:cNvPr id="4" name="Date Placeholder 3">
            <a:extLst>
              <a:ext uri="{FF2B5EF4-FFF2-40B4-BE49-F238E27FC236}">
                <a16:creationId xmlns:a16="http://schemas.microsoft.com/office/drawing/2014/main" id="{1E972735-839A-4783-999A-3D26FE91EFF7}"/>
              </a:ext>
            </a:extLst>
          </p:cNvPr>
          <p:cNvSpPr>
            <a:spLocks noGrp="1"/>
          </p:cNvSpPr>
          <p:nvPr>
            <p:ph type="dt" sz="half" idx="10"/>
          </p:nvPr>
        </p:nvSpPr>
        <p:spPr/>
        <p:txBody>
          <a:bodyPr/>
          <a:lstStyle/>
          <a:p>
            <a:fld id="{94980BCD-4475-4DD6-A545-48DB9AA8ADEC}" type="datetime1">
              <a:rPr lang="en-AU" smtClean="0"/>
              <a:t>10/06/2020</a:t>
            </a:fld>
            <a:endParaRPr lang="en-AU"/>
          </a:p>
        </p:txBody>
      </p:sp>
      <p:sp>
        <p:nvSpPr>
          <p:cNvPr id="7" name="Rectangle 1">
            <a:extLst>
              <a:ext uri="{FF2B5EF4-FFF2-40B4-BE49-F238E27FC236}">
                <a16:creationId xmlns:a16="http://schemas.microsoft.com/office/drawing/2014/main" id="{3965998D-14F0-404E-A5A6-0BB35E20CB22}"/>
              </a:ext>
            </a:extLst>
          </p:cNvPr>
          <p:cNvSpPr>
            <a:spLocks noChangeArrowheads="1"/>
          </p:cNvSpPr>
          <p:nvPr/>
        </p:nvSpPr>
        <p:spPr bwMode="auto">
          <a:xfrm>
            <a:off x="3476625" y="2614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B8E4AD72-9E05-4D7E-81DE-BB8DB83EF55C}"/>
              </a:ext>
            </a:extLst>
          </p:cNvPr>
          <p:cNvSpPr>
            <a:spLocks noGrp="1"/>
          </p:cNvSpPr>
          <p:nvPr>
            <p:ph idx="1"/>
          </p:nvPr>
        </p:nvSpPr>
        <p:spPr>
          <a:xfrm>
            <a:off x="838200" y="1564367"/>
            <a:ext cx="10515600" cy="4351338"/>
          </a:xfrm>
        </p:spPr>
        <p:txBody>
          <a:bodyPr>
            <a:normAutofit lnSpcReduction="10000"/>
          </a:bodyPr>
          <a:lstStyle/>
          <a:p>
            <a:pPr marL="0" indent="0">
              <a:buNone/>
            </a:pPr>
            <a:r>
              <a:rPr lang="en-GB" sz="2400" dirty="0"/>
              <a:t>The following case study was highly rated in the 2018 EI. Click through to view the entire Approach to Impact summary on the ARC website.</a:t>
            </a:r>
          </a:p>
          <a:p>
            <a:pPr marL="0" indent="0">
              <a:buNone/>
            </a:pPr>
            <a:r>
              <a:rPr lang="en-GB" sz="2400" i="1" dirty="0"/>
              <a:t>“</a:t>
            </a:r>
            <a:r>
              <a:rPr lang="en-GB" sz="2400" i="1" dirty="0">
                <a:hlinkClick r:id="rId2"/>
              </a:rPr>
              <a:t>Significant support from WSU</a:t>
            </a:r>
            <a:r>
              <a:rPr lang="en-GB" sz="2400" i="1" dirty="0"/>
              <a:t>, and the development of meaningful, trustworthy and sustained relationships with stakeholders (youth centres, community organisations, religious organisations, health providers and migrant resource centres) was critical to the realisation of impact from this research. WSU ensured a supportive research environment and culture, and funded the organisation of conferences, lectures and research seminars in this field. The School of Social Sciences and Psychology provided financial support for this research through stump funding, and matching funding through its Partnership Grants program. PhD scholarships, a Career Development Fellowship in the ‘Sociology of Islam in Australia,’ facilitated and fuelled industry liaison and demonstrable community impact.”</a:t>
            </a:r>
          </a:p>
        </p:txBody>
      </p:sp>
    </p:spTree>
    <p:extLst>
      <p:ext uri="{BB962C8B-B14F-4D97-AF65-F5344CB8AC3E}">
        <p14:creationId xmlns:p14="http://schemas.microsoft.com/office/powerpoint/2010/main" val="4213630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9805-F04E-4071-BD22-853C3B52C7EE}"/>
              </a:ext>
            </a:extLst>
          </p:cNvPr>
          <p:cNvSpPr>
            <a:spLocks noGrp="1"/>
          </p:cNvSpPr>
          <p:nvPr>
            <p:ph type="title"/>
          </p:nvPr>
        </p:nvSpPr>
        <p:spPr/>
        <p:txBody>
          <a:bodyPr/>
          <a:lstStyle/>
          <a:p>
            <a:r>
              <a:rPr lang="en-AU" dirty="0"/>
              <a:t>See more case studies:</a:t>
            </a:r>
          </a:p>
        </p:txBody>
      </p:sp>
      <p:sp>
        <p:nvSpPr>
          <p:cNvPr id="3" name="Content Placeholder 2">
            <a:extLst>
              <a:ext uri="{FF2B5EF4-FFF2-40B4-BE49-F238E27FC236}">
                <a16:creationId xmlns:a16="http://schemas.microsoft.com/office/drawing/2014/main" id="{CFBC73C4-52F9-4CAD-9CCB-18593B15B9AB}"/>
              </a:ext>
            </a:extLst>
          </p:cNvPr>
          <p:cNvSpPr>
            <a:spLocks noGrp="1"/>
          </p:cNvSpPr>
          <p:nvPr>
            <p:ph idx="1"/>
          </p:nvPr>
        </p:nvSpPr>
        <p:spPr/>
        <p:txBody>
          <a:bodyPr/>
          <a:lstStyle/>
          <a:p>
            <a:r>
              <a:rPr lang="en-AU" dirty="0">
                <a:hlinkClick r:id="rId2"/>
              </a:rPr>
              <a:t>https://dataportal.arc.gov.au/EI/Web/Impact/ImpactStudies#/20/1//(for-code%3D%2222%22)</a:t>
            </a:r>
            <a:endParaRPr lang="en-AU" dirty="0"/>
          </a:p>
          <a:p>
            <a:endParaRPr lang="en-AU" dirty="0"/>
          </a:p>
        </p:txBody>
      </p:sp>
      <p:sp>
        <p:nvSpPr>
          <p:cNvPr id="4" name="Date Placeholder 3">
            <a:extLst>
              <a:ext uri="{FF2B5EF4-FFF2-40B4-BE49-F238E27FC236}">
                <a16:creationId xmlns:a16="http://schemas.microsoft.com/office/drawing/2014/main" id="{5B1E0C19-0740-45EA-8C0C-3EB69439D704}"/>
              </a:ext>
            </a:extLst>
          </p:cNvPr>
          <p:cNvSpPr>
            <a:spLocks noGrp="1"/>
          </p:cNvSpPr>
          <p:nvPr>
            <p:ph type="dt" sz="half" idx="10"/>
          </p:nvPr>
        </p:nvSpPr>
        <p:spPr/>
        <p:txBody>
          <a:bodyPr/>
          <a:lstStyle/>
          <a:p>
            <a:fld id="{E81DE22B-0F39-4213-9892-9B86F29FC5FB}" type="datetime1">
              <a:rPr lang="en-AU" smtClean="0"/>
              <a:t>10/06/2020</a:t>
            </a:fld>
            <a:endParaRPr lang="en-AU"/>
          </a:p>
        </p:txBody>
      </p:sp>
    </p:spTree>
    <p:extLst>
      <p:ext uri="{BB962C8B-B14F-4D97-AF65-F5344CB8AC3E}">
        <p14:creationId xmlns:p14="http://schemas.microsoft.com/office/powerpoint/2010/main" val="423879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5ECD0-E471-4770-928A-0EB17C64ADC7}"/>
              </a:ext>
            </a:extLst>
          </p:cNvPr>
          <p:cNvSpPr>
            <a:spLocks noGrp="1"/>
          </p:cNvSpPr>
          <p:nvPr>
            <p:ph type="title"/>
          </p:nvPr>
        </p:nvSpPr>
        <p:spPr/>
        <p:txBody>
          <a:bodyPr/>
          <a:lstStyle/>
          <a:p>
            <a:r>
              <a:rPr lang="en-AU" dirty="0"/>
              <a:t>What is EI?</a:t>
            </a:r>
          </a:p>
        </p:txBody>
      </p:sp>
      <p:sp>
        <p:nvSpPr>
          <p:cNvPr id="3" name="Content Placeholder 2">
            <a:extLst>
              <a:ext uri="{FF2B5EF4-FFF2-40B4-BE49-F238E27FC236}">
                <a16:creationId xmlns:a16="http://schemas.microsoft.com/office/drawing/2014/main" id="{16EF47C3-E90F-446F-AABE-B58AC5FC613D}"/>
              </a:ext>
            </a:extLst>
          </p:cNvPr>
          <p:cNvSpPr>
            <a:spLocks noGrp="1"/>
          </p:cNvSpPr>
          <p:nvPr>
            <p:ph idx="1"/>
          </p:nvPr>
        </p:nvSpPr>
        <p:spPr>
          <a:xfrm>
            <a:off x="838200" y="1436164"/>
            <a:ext cx="10515600" cy="4486275"/>
          </a:xfrm>
        </p:spPr>
        <p:txBody>
          <a:bodyPr>
            <a:normAutofit/>
          </a:bodyPr>
          <a:lstStyle/>
          <a:p>
            <a:r>
              <a:rPr lang="en-GB" dirty="0"/>
              <a:t>EI is a companion exercise to Excellence in Research for Australia (ERA) and is assessed under the same </a:t>
            </a:r>
            <a:r>
              <a:rPr lang="en-GB" dirty="0" err="1"/>
              <a:t>FoR</a:t>
            </a:r>
            <a:r>
              <a:rPr lang="en-GB" dirty="0"/>
              <a:t> codes. </a:t>
            </a:r>
          </a:p>
          <a:p>
            <a:r>
              <a:rPr lang="en-AU" dirty="0"/>
              <a:t>Engagement and Impact activities must be based on our peer-reviewed research submitted for ERA</a:t>
            </a:r>
            <a:endParaRPr lang="en-GB" dirty="0"/>
          </a:p>
          <a:p>
            <a:r>
              <a:rPr lang="en-GB" dirty="0"/>
              <a:t>The next round of ERA will take place in 2024. </a:t>
            </a:r>
            <a:endParaRPr lang="en-AU" dirty="0"/>
          </a:p>
        </p:txBody>
      </p:sp>
      <p:sp>
        <p:nvSpPr>
          <p:cNvPr id="4" name="Date Placeholder 3">
            <a:extLst>
              <a:ext uri="{FF2B5EF4-FFF2-40B4-BE49-F238E27FC236}">
                <a16:creationId xmlns:a16="http://schemas.microsoft.com/office/drawing/2014/main" id="{029BDF3F-EB70-42C2-8312-2AD665ECD279}"/>
              </a:ext>
            </a:extLst>
          </p:cNvPr>
          <p:cNvSpPr>
            <a:spLocks noGrp="1"/>
          </p:cNvSpPr>
          <p:nvPr>
            <p:ph type="dt" sz="half" idx="10"/>
          </p:nvPr>
        </p:nvSpPr>
        <p:spPr/>
        <p:txBody>
          <a:bodyPr/>
          <a:lstStyle/>
          <a:p>
            <a:fld id="{2096B42A-A9AE-4091-AABA-2263A22F200A}" type="datetime1">
              <a:rPr lang="en-AU" smtClean="0"/>
              <a:t>10/06/2020</a:t>
            </a:fld>
            <a:endParaRPr lang="en-AU"/>
          </a:p>
        </p:txBody>
      </p:sp>
    </p:spTree>
    <p:extLst>
      <p:ext uri="{BB962C8B-B14F-4D97-AF65-F5344CB8AC3E}">
        <p14:creationId xmlns:p14="http://schemas.microsoft.com/office/powerpoint/2010/main" val="695473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36AF-3E9F-4323-A62A-ED7F47076671}"/>
              </a:ext>
            </a:extLst>
          </p:cNvPr>
          <p:cNvSpPr>
            <a:spLocks noGrp="1"/>
          </p:cNvSpPr>
          <p:nvPr>
            <p:ph type="title"/>
          </p:nvPr>
        </p:nvSpPr>
        <p:spPr/>
        <p:txBody>
          <a:bodyPr/>
          <a:lstStyle/>
          <a:p>
            <a:r>
              <a:rPr lang="en-AU" dirty="0"/>
              <a:t>Self Evaluation</a:t>
            </a:r>
          </a:p>
        </p:txBody>
      </p:sp>
      <p:sp>
        <p:nvSpPr>
          <p:cNvPr id="4" name="Date Placeholder 3">
            <a:extLst>
              <a:ext uri="{FF2B5EF4-FFF2-40B4-BE49-F238E27FC236}">
                <a16:creationId xmlns:a16="http://schemas.microsoft.com/office/drawing/2014/main" id="{7EFF52D9-EBBE-4279-8423-4C58F6D32DCE}"/>
              </a:ext>
            </a:extLst>
          </p:cNvPr>
          <p:cNvSpPr>
            <a:spLocks noGrp="1"/>
          </p:cNvSpPr>
          <p:nvPr>
            <p:ph type="dt" sz="half" idx="10"/>
          </p:nvPr>
        </p:nvSpPr>
        <p:spPr/>
        <p:txBody>
          <a:bodyPr/>
          <a:lstStyle/>
          <a:p>
            <a:fld id="{C209B18B-9283-44F8-A747-DB8DC6BB1ACD}" type="datetime1">
              <a:rPr lang="en-AU" smtClean="0"/>
              <a:t>10/06/2020</a:t>
            </a:fld>
            <a:endParaRPr lang="en-AU"/>
          </a:p>
        </p:txBody>
      </p:sp>
      <p:sp>
        <p:nvSpPr>
          <p:cNvPr id="7" name="Content Placeholder 6">
            <a:extLst>
              <a:ext uri="{FF2B5EF4-FFF2-40B4-BE49-F238E27FC236}">
                <a16:creationId xmlns:a16="http://schemas.microsoft.com/office/drawing/2014/main" id="{69F50D1A-2EA9-4994-A4A1-7330B2BEA540}"/>
              </a:ext>
            </a:extLst>
          </p:cNvPr>
          <p:cNvSpPr>
            <a:spLocks noGrp="1"/>
          </p:cNvSpPr>
          <p:nvPr>
            <p:ph idx="1"/>
          </p:nvPr>
        </p:nvSpPr>
        <p:spPr>
          <a:xfrm>
            <a:off x="838200" y="1418598"/>
            <a:ext cx="10343607" cy="544179"/>
          </a:xfrm>
        </p:spPr>
        <p:txBody>
          <a:bodyPr>
            <a:normAutofit fontScale="70000" lnSpcReduction="20000"/>
          </a:bodyPr>
          <a:lstStyle/>
          <a:p>
            <a:r>
              <a:rPr lang="en-AU" dirty="0"/>
              <a:t>Keep a record of your engagement and impact activities. When planning research, you should consider EI outcomes as well as research outcomes.</a:t>
            </a:r>
          </a:p>
        </p:txBody>
      </p:sp>
      <p:graphicFrame>
        <p:nvGraphicFramePr>
          <p:cNvPr id="3" name="Table 2">
            <a:extLst>
              <a:ext uri="{FF2B5EF4-FFF2-40B4-BE49-F238E27FC236}">
                <a16:creationId xmlns:a16="http://schemas.microsoft.com/office/drawing/2014/main" id="{19F1598E-7F43-46B8-A255-366240E2705E}"/>
              </a:ext>
            </a:extLst>
          </p:cNvPr>
          <p:cNvGraphicFramePr>
            <a:graphicFrameLocks noGrp="1"/>
          </p:cNvGraphicFramePr>
          <p:nvPr>
            <p:extLst>
              <p:ext uri="{D42A27DB-BD31-4B8C-83A1-F6EECF244321}">
                <p14:modId xmlns:p14="http://schemas.microsoft.com/office/powerpoint/2010/main" val="4266712277"/>
              </p:ext>
            </p:extLst>
          </p:nvPr>
        </p:nvGraphicFramePr>
        <p:xfrm>
          <a:off x="1105989" y="2126179"/>
          <a:ext cx="9808027" cy="2769045"/>
        </p:xfrm>
        <a:graphic>
          <a:graphicData uri="http://schemas.openxmlformats.org/drawingml/2006/table">
            <a:tbl>
              <a:tblPr firstRow="1" firstCol="1" bandRow="1">
                <a:tableStyleId>{5C22544A-7EE6-4342-B048-85BDC9FD1C3A}</a:tableStyleId>
              </a:tblPr>
              <a:tblGrid>
                <a:gridCol w="1677101">
                  <a:extLst>
                    <a:ext uri="{9D8B030D-6E8A-4147-A177-3AD203B41FA5}">
                      <a16:colId xmlns:a16="http://schemas.microsoft.com/office/drawing/2014/main" val="1766366365"/>
                    </a:ext>
                  </a:extLst>
                </a:gridCol>
                <a:gridCol w="1677101">
                  <a:extLst>
                    <a:ext uri="{9D8B030D-6E8A-4147-A177-3AD203B41FA5}">
                      <a16:colId xmlns:a16="http://schemas.microsoft.com/office/drawing/2014/main" val="712929873"/>
                    </a:ext>
                  </a:extLst>
                </a:gridCol>
                <a:gridCol w="4695692">
                  <a:extLst>
                    <a:ext uri="{9D8B030D-6E8A-4147-A177-3AD203B41FA5}">
                      <a16:colId xmlns:a16="http://schemas.microsoft.com/office/drawing/2014/main" val="3284468872"/>
                    </a:ext>
                  </a:extLst>
                </a:gridCol>
                <a:gridCol w="1758133">
                  <a:extLst>
                    <a:ext uri="{9D8B030D-6E8A-4147-A177-3AD203B41FA5}">
                      <a16:colId xmlns:a16="http://schemas.microsoft.com/office/drawing/2014/main" val="522583817"/>
                    </a:ext>
                  </a:extLst>
                </a:gridCol>
              </a:tblGrid>
              <a:tr h="167459">
                <a:tc>
                  <a:txBody>
                    <a:bodyPr/>
                    <a:lstStyle/>
                    <a:p>
                      <a:pPr>
                        <a:lnSpc>
                          <a:spcPct val="115000"/>
                        </a:lnSpc>
                        <a:spcAft>
                          <a:spcPts val="600"/>
                        </a:spcAft>
                      </a:pPr>
                      <a:r>
                        <a:rPr lang="en-AU" sz="1400" dirty="0">
                          <a:effectLst/>
                        </a:rPr>
                        <a:t>Date</a:t>
                      </a:r>
                    </a:p>
                  </a:txBody>
                  <a:tcPr marL="68580" marR="68580" marT="0" marB="0"/>
                </a:tc>
                <a:tc>
                  <a:txBody>
                    <a:bodyPr/>
                    <a:lstStyle/>
                    <a:p>
                      <a:pPr>
                        <a:lnSpc>
                          <a:spcPct val="115000"/>
                        </a:lnSpc>
                        <a:spcAft>
                          <a:spcPts val="600"/>
                        </a:spcAft>
                      </a:pPr>
                      <a:r>
                        <a:rPr lang="en-AU" sz="1400" dirty="0">
                          <a:effectLst/>
                        </a:rPr>
                        <a:t>Engagement or Impact?</a:t>
                      </a:r>
                      <a:endParaRPr lang="en-A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400" dirty="0">
                          <a:effectLst/>
                        </a:rPr>
                        <a:t>Description</a:t>
                      </a:r>
                      <a:endParaRPr lang="en-A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400" dirty="0">
                          <a:effectLst/>
                        </a:rPr>
                        <a:t>Data</a:t>
                      </a:r>
                      <a:endParaRPr lang="en-A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1087006"/>
                  </a:ext>
                </a:extLst>
              </a:tr>
              <a:tr h="0">
                <a:tc>
                  <a:txBody>
                    <a:bodyPr/>
                    <a:lstStyle/>
                    <a:p>
                      <a:pPr>
                        <a:lnSpc>
                          <a:spcPct val="115000"/>
                        </a:lnSpc>
                        <a:spcAft>
                          <a:spcPts val="600"/>
                        </a:spcAft>
                      </a:pPr>
                      <a:r>
                        <a:rPr lang="en-AU" sz="1100">
                          <a:effectLst/>
                        </a:rPr>
                        <a:t>2 May 2020</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Impact</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dirty="0">
                          <a:effectLst/>
                        </a:rPr>
                        <a:t>Workshop on liturgy for high school students</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dirty="0">
                          <a:effectLst/>
                        </a:rPr>
                        <a:t>28 attendees</a:t>
                      </a:r>
                    </a:p>
                    <a:p>
                      <a:pPr>
                        <a:lnSpc>
                          <a:spcPct val="115000"/>
                        </a:lnSpc>
                        <a:spcAft>
                          <a:spcPts val="600"/>
                        </a:spcAft>
                      </a:pPr>
                      <a:r>
                        <a:rPr lang="en-AU" sz="1100" dirty="0">
                          <a:effectLst/>
                        </a:rPr>
                        <a:t>4 enrolled in next workshop</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1553071"/>
                  </a:ext>
                </a:extLst>
              </a:tr>
              <a:tr h="0">
                <a:tc>
                  <a:txBody>
                    <a:bodyPr/>
                    <a:lstStyle/>
                    <a:p>
                      <a:pPr>
                        <a:lnSpc>
                          <a:spcPct val="115000"/>
                        </a:lnSpc>
                        <a:spcAft>
                          <a:spcPts val="600"/>
                        </a:spcAft>
                      </a:pPr>
                      <a:r>
                        <a:rPr lang="en-AU" sz="1100">
                          <a:effectLst/>
                        </a:rPr>
                        <a:t>May-Aug 2020</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Engagement</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dirty="0">
                          <a:effectLst/>
                        </a:rPr>
                        <a:t>New liturgies project with X congregation</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135 participants</a:t>
                      </a:r>
                    </a:p>
                    <a:p>
                      <a:pPr>
                        <a:lnSpc>
                          <a:spcPct val="115000"/>
                        </a:lnSpc>
                        <a:spcAft>
                          <a:spcPts val="600"/>
                        </a:spcAft>
                      </a:pPr>
                      <a:r>
                        <a:rPr lang="en-AU" sz="1100">
                          <a:effectLst/>
                        </a:rPr>
                        <a:t>Co-authored 2 journal articles with parish Priest</a:t>
                      </a:r>
                    </a:p>
                    <a:p>
                      <a:pPr>
                        <a:lnSpc>
                          <a:spcPct val="115000"/>
                        </a:lnSpc>
                        <a:spcAft>
                          <a:spcPts val="600"/>
                        </a:spcAft>
                      </a:pPr>
                      <a:r>
                        <a:rPr lang="en-AU" sz="1100">
                          <a:effectLst/>
                        </a:rPr>
                        <a:t>Published findings in Parish Magazine with circulation of 4400 readers</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0519200"/>
                  </a:ext>
                </a:extLst>
              </a:tr>
              <a:tr h="0">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8581559"/>
                  </a:ext>
                </a:extLst>
              </a:tr>
              <a:tr h="0">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8439311"/>
                  </a:ext>
                </a:extLst>
              </a:tr>
              <a:tr h="0">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a:effectLst/>
                        </a:rPr>
                        <a:t> </a:t>
                      </a:r>
                      <a:endParaRPr lang="en-A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AU" sz="1100" dirty="0">
                          <a:effectLst/>
                        </a:rPr>
                        <a:t> </a:t>
                      </a:r>
                      <a:endParaRPr lang="en-A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2937565"/>
                  </a:ext>
                </a:extLst>
              </a:tr>
            </a:tbl>
          </a:graphicData>
        </a:graphic>
      </p:graphicFrame>
    </p:spTree>
    <p:extLst>
      <p:ext uri="{BB962C8B-B14F-4D97-AF65-F5344CB8AC3E}">
        <p14:creationId xmlns:p14="http://schemas.microsoft.com/office/powerpoint/2010/main" val="1023308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67F08E-E5EC-42CA-9BFB-7A9CD9D40847}"/>
              </a:ext>
            </a:extLst>
          </p:cNvPr>
          <p:cNvSpPr>
            <a:spLocks noGrp="1"/>
          </p:cNvSpPr>
          <p:nvPr>
            <p:ph type="subTitle" idx="1"/>
          </p:nvPr>
        </p:nvSpPr>
        <p:spPr>
          <a:xfrm>
            <a:off x="1408005" y="2142308"/>
            <a:ext cx="9144000" cy="2272404"/>
          </a:xfrm>
        </p:spPr>
        <p:txBody>
          <a:bodyPr>
            <a:noAutofit/>
          </a:bodyPr>
          <a:lstStyle/>
          <a:p>
            <a:r>
              <a:rPr lang="en-AU" sz="2800" dirty="0"/>
              <a:t>For more help with ERA and EI, contact</a:t>
            </a:r>
            <a:endParaRPr lang="en-AU" sz="2800" dirty="0">
              <a:hlinkClick r:id="rId2"/>
            </a:endParaRPr>
          </a:p>
          <a:p>
            <a:r>
              <a:rPr lang="en-AU" sz="2800" dirty="0">
                <a:hlinkClick r:id="rId3"/>
              </a:rPr>
              <a:t>cosborn@divinity.edu.au</a:t>
            </a:r>
            <a:endParaRPr lang="en-AU" sz="2800" dirty="0"/>
          </a:p>
          <a:p>
            <a:endParaRPr lang="en-AU" sz="1800" dirty="0"/>
          </a:p>
          <a:p>
            <a:endParaRPr lang="en-AU" sz="1800" dirty="0"/>
          </a:p>
        </p:txBody>
      </p:sp>
      <p:sp>
        <p:nvSpPr>
          <p:cNvPr id="4" name="Date Placeholder 3">
            <a:extLst>
              <a:ext uri="{FF2B5EF4-FFF2-40B4-BE49-F238E27FC236}">
                <a16:creationId xmlns:a16="http://schemas.microsoft.com/office/drawing/2014/main" id="{E0F0847B-FFFC-4921-833D-94B7B99FE854}"/>
              </a:ext>
            </a:extLst>
          </p:cNvPr>
          <p:cNvSpPr>
            <a:spLocks noGrp="1"/>
          </p:cNvSpPr>
          <p:nvPr>
            <p:ph type="dt" sz="half" idx="10"/>
          </p:nvPr>
        </p:nvSpPr>
        <p:spPr/>
        <p:txBody>
          <a:bodyPr/>
          <a:lstStyle/>
          <a:p>
            <a:fld id="{CEB74415-5D9D-4034-A6B9-9485F2F293D5}" type="datetime1">
              <a:rPr lang="en-AU" smtClean="0"/>
              <a:t>10/06/2020</a:t>
            </a:fld>
            <a:endParaRPr lang="en-AU"/>
          </a:p>
        </p:txBody>
      </p:sp>
    </p:spTree>
    <p:extLst>
      <p:ext uri="{BB962C8B-B14F-4D97-AF65-F5344CB8AC3E}">
        <p14:creationId xmlns:p14="http://schemas.microsoft.com/office/powerpoint/2010/main" val="352998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5ECD0-E471-4770-928A-0EB17C64ADC7}"/>
              </a:ext>
            </a:extLst>
          </p:cNvPr>
          <p:cNvSpPr>
            <a:spLocks noGrp="1"/>
          </p:cNvSpPr>
          <p:nvPr>
            <p:ph type="title"/>
          </p:nvPr>
        </p:nvSpPr>
        <p:spPr/>
        <p:txBody>
          <a:bodyPr/>
          <a:lstStyle/>
          <a:p>
            <a:r>
              <a:rPr lang="en-AU" dirty="0"/>
              <a:t>What is EI?</a:t>
            </a:r>
          </a:p>
        </p:txBody>
      </p:sp>
      <p:sp>
        <p:nvSpPr>
          <p:cNvPr id="3" name="Content Placeholder 2">
            <a:extLst>
              <a:ext uri="{FF2B5EF4-FFF2-40B4-BE49-F238E27FC236}">
                <a16:creationId xmlns:a16="http://schemas.microsoft.com/office/drawing/2014/main" id="{16EF47C3-E90F-446F-AABE-B58AC5FC613D}"/>
              </a:ext>
            </a:extLst>
          </p:cNvPr>
          <p:cNvSpPr>
            <a:spLocks noGrp="1"/>
          </p:cNvSpPr>
          <p:nvPr>
            <p:ph idx="1"/>
          </p:nvPr>
        </p:nvSpPr>
        <p:spPr>
          <a:xfrm>
            <a:off x="838200" y="1436164"/>
            <a:ext cx="8628017" cy="4807882"/>
          </a:xfrm>
        </p:spPr>
        <p:txBody>
          <a:bodyPr>
            <a:normAutofit fontScale="92500" lnSpcReduction="10000"/>
          </a:bodyPr>
          <a:lstStyle/>
          <a:p>
            <a:pPr marL="0" indent="0">
              <a:buNone/>
            </a:pPr>
            <a:r>
              <a:rPr lang="en-AU" dirty="0"/>
              <a:t>Engagement and Impact helps us measure how well we are achieving the University’s Vision statement.</a:t>
            </a:r>
          </a:p>
          <a:p>
            <a:pPr marL="0" indent="0">
              <a:buNone/>
            </a:pPr>
            <a:r>
              <a:rPr lang="en-GB" sz="2600" b="1" dirty="0"/>
              <a:t>Our Vision</a:t>
            </a:r>
          </a:p>
          <a:p>
            <a:pPr marL="0" indent="0">
              <a:buNone/>
            </a:pPr>
            <a:r>
              <a:rPr lang="en-GB" sz="2600" dirty="0"/>
              <a:t>Together we empower our learning community to address the issues of the contemporary world through critical engagement with Christian theological traditions.</a:t>
            </a:r>
          </a:p>
          <a:p>
            <a:pPr marL="0" indent="0">
              <a:buNone/>
            </a:pPr>
            <a:r>
              <a:rPr lang="en-GB" sz="2600" b="1" dirty="0"/>
              <a:t>Our Mission</a:t>
            </a:r>
          </a:p>
          <a:p>
            <a:pPr marL="0" indent="0">
              <a:buNone/>
            </a:pPr>
            <a:r>
              <a:rPr lang="en-GB" sz="2600" dirty="0"/>
              <a:t>We fulfil our vision through:</a:t>
            </a:r>
          </a:p>
          <a:p>
            <a:r>
              <a:rPr lang="en-GB" sz="2600" dirty="0"/>
              <a:t>excellence in learning, teaching, and research;</a:t>
            </a:r>
          </a:p>
          <a:p>
            <a:r>
              <a:rPr lang="en-GB" sz="2600" dirty="0"/>
              <a:t>growth of our resources and capacity; and</a:t>
            </a:r>
          </a:p>
          <a:p>
            <a:r>
              <a:rPr lang="en-GB" sz="2600" dirty="0"/>
              <a:t>engagement with the churches and community in Australia and internationally.</a:t>
            </a:r>
          </a:p>
          <a:p>
            <a:pPr marL="0" indent="0">
              <a:buNone/>
            </a:pPr>
            <a:endParaRPr lang="en-GB" dirty="0"/>
          </a:p>
        </p:txBody>
      </p:sp>
      <p:sp>
        <p:nvSpPr>
          <p:cNvPr id="4" name="Date Placeholder 3">
            <a:extLst>
              <a:ext uri="{FF2B5EF4-FFF2-40B4-BE49-F238E27FC236}">
                <a16:creationId xmlns:a16="http://schemas.microsoft.com/office/drawing/2014/main" id="{029BDF3F-EB70-42C2-8312-2AD665ECD279}"/>
              </a:ext>
            </a:extLst>
          </p:cNvPr>
          <p:cNvSpPr>
            <a:spLocks noGrp="1"/>
          </p:cNvSpPr>
          <p:nvPr>
            <p:ph type="dt" sz="half" idx="10"/>
          </p:nvPr>
        </p:nvSpPr>
        <p:spPr/>
        <p:txBody>
          <a:bodyPr/>
          <a:lstStyle/>
          <a:p>
            <a:fld id="{2096B42A-A9AE-4091-AABA-2263A22F200A}" type="datetime1">
              <a:rPr lang="en-AU" smtClean="0"/>
              <a:t>10/06/2020</a:t>
            </a:fld>
            <a:endParaRPr lang="en-AU"/>
          </a:p>
        </p:txBody>
      </p:sp>
    </p:spTree>
    <p:extLst>
      <p:ext uri="{BB962C8B-B14F-4D97-AF65-F5344CB8AC3E}">
        <p14:creationId xmlns:p14="http://schemas.microsoft.com/office/powerpoint/2010/main" val="393583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DD87-D4FE-4B28-B09E-AD379A23A21E}"/>
              </a:ext>
            </a:extLst>
          </p:cNvPr>
          <p:cNvSpPr>
            <a:spLocks noGrp="1"/>
          </p:cNvSpPr>
          <p:nvPr>
            <p:ph type="title"/>
          </p:nvPr>
        </p:nvSpPr>
        <p:spPr/>
        <p:txBody>
          <a:bodyPr/>
          <a:lstStyle/>
          <a:p>
            <a:r>
              <a:rPr lang="en-GB" dirty="0"/>
              <a:t>Evaluation by expert review</a:t>
            </a:r>
            <a:endParaRPr lang="en-AU" dirty="0"/>
          </a:p>
        </p:txBody>
      </p:sp>
      <p:sp>
        <p:nvSpPr>
          <p:cNvPr id="3" name="Content Placeholder 2">
            <a:extLst>
              <a:ext uri="{FF2B5EF4-FFF2-40B4-BE49-F238E27FC236}">
                <a16:creationId xmlns:a16="http://schemas.microsoft.com/office/drawing/2014/main" id="{EB569D82-7DC3-4BE6-967E-3431EC6654CF}"/>
              </a:ext>
            </a:extLst>
          </p:cNvPr>
          <p:cNvSpPr>
            <a:spLocks noGrp="1"/>
          </p:cNvSpPr>
          <p:nvPr>
            <p:ph idx="1"/>
          </p:nvPr>
        </p:nvSpPr>
        <p:spPr>
          <a:xfrm>
            <a:off x="838200" y="1573076"/>
            <a:ext cx="10515600" cy="4351338"/>
          </a:xfrm>
        </p:spPr>
        <p:txBody>
          <a:bodyPr>
            <a:normAutofit/>
          </a:bodyPr>
          <a:lstStyle/>
          <a:p>
            <a:pPr marL="0" indent="0">
              <a:buNone/>
            </a:pPr>
            <a:r>
              <a:rPr lang="en-GB" dirty="0"/>
              <a:t>In EI, assessment panels comprise researchers and research end-users. </a:t>
            </a:r>
          </a:p>
          <a:p>
            <a:pPr marL="0" indent="0">
              <a:buNone/>
            </a:pPr>
            <a:r>
              <a:rPr lang="en-GB" dirty="0"/>
              <a:t>There are three areas that are rated by the panel.</a:t>
            </a:r>
            <a:br>
              <a:rPr lang="en-GB" dirty="0"/>
            </a:br>
            <a:r>
              <a:rPr lang="en-GB" dirty="0"/>
              <a:t> </a:t>
            </a:r>
          </a:p>
          <a:p>
            <a:r>
              <a:rPr lang="en-GB" dirty="0"/>
              <a:t>Engagement</a:t>
            </a:r>
          </a:p>
          <a:p>
            <a:r>
              <a:rPr lang="en-GB" dirty="0"/>
              <a:t>Impact</a:t>
            </a:r>
          </a:p>
          <a:p>
            <a:r>
              <a:rPr lang="en-GB" dirty="0"/>
              <a:t>Approach to Impact</a:t>
            </a:r>
            <a:br>
              <a:rPr lang="en-GB" i="1" dirty="0"/>
            </a:br>
            <a:br>
              <a:rPr lang="en-GB" dirty="0"/>
            </a:br>
            <a:br>
              <a:rPr lang="en-GB" dirty="0"/>
            </a:br>
            <a:endParaRPr lang="en-AU" dirty="0"/>
          </a:p>
        </p:txBody>
      </p:sp>
      <p:sp>
        <p:nvSpPr>
          <p:cNvPr id="5" name="Date Placeholder 4">
            <a:extLst>
              <a:ext uri="{FF2B5EF4-FFF2-40B4-BE49-F238E27FC236}">
                <a16:creationId xmlns:a16="http://schemas.microsoft.com/office/drawing/2014/main" id="{9827084F-5647-4566-A1DE-A0F240907889}"/>
              </a:ext>
            </a:extLst>
          </p:cNvPr>
          <p:cNvSpPr>
            <a:spLocks noGrp="1"/>
          </p:cNvSpPr>
          <p:nvPr>
            <p:ph type="dt" sz="half" idx="10"/>
          </p:nvPr>
        </p:nvSpPr>
        <p:spPr/>
        <p:txBody>
          <a:bodyPr/>
          <a:lstStyle/>
          <a:p>
            <a:fld id="{33C4334E-2111-4C18-8543-D13AE96D0CF1}" type="datetime1">
              <a:rPr lang="en-AU" smtClean="0"/>
              <a:t>10/06/2020</a:t>
            </a:fld>
            <a:endParaRPr lang="en-AU"/>
          </a:p>
        </p:txBody>
      </p:sp>
    </p:spTree>
    <p:extLst>
      <p:ext uri="{BB962C8B-B14F-4D97-AF65-F5344CB8AC3E}">
        <p14:creationId xmlns:p14="http://schemas.microsoft.com/office/powerpoint/2010/main" val="290191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84BC-D0EC-4CD3-9A71-B0A5B7A25CCB}"/>
              </a:ext>
            </a:extLst>
          </p:cNvPr>
          <p:cNvSpPr>
            <a:spLocks noGrp="1"/>
          </p:cNvSpPr>
          <p:nvPr>
            <p:ph type="title"/>
          </p:nvPr>
        </p:nvSpPr>
        <p:spPr/>
        <p:txBody>
          <a:bodyPr/>
          <a:lstStyle/>
          <a:p>
            <a:r>
              <a:rPr lang="en-GB" dirty="0"/>
              <a:t>Definition of Engagement and Impact</a:t>
            </a:r>
            <a:endParaRPr lang="en-AU" dirty="0"/>
          </a:p>
        </p:txBody>
      </p:sp>
      <p:sp>
        <p:nvSpPr>
          <p:cNvPr id="3" name="Content Placeholder 2">
            <a:extLst>
              <a:ext uri="{FF2B5EF4-FFF2-40B4-BE49-F238E27FC236}">
                <a16:creationId xmlns:a16="http://schemas.microsoft.com/office/drawing/2014/main" id="{33F62EB9-8147-43FF-AE6B-6C9DA0B4C2FA}"/>
              </a:ext>
            </a:extLst>
          </p:cNvPr>
          <p:cNvSpPr>
            <a:spLocks noGrp="1"/>
          </p:cNvSpPr>
          <p:nvPr>
            <p:ph idx="1"/>
          </p:nvPr>
        </p:nvSpPr>
        <p:spPr>
          <a:xfrm>
            <a:off x="913701" y="1812021"/>
            <a:ext cx="9371202" cy="4079715"/>
          </a:xfrm>
        </p:spPr>
        <p:txBody>
          <a:bodyPr>
            <a:normAutofit fontScale="92500" lnSpcReduction="10000"/>
          </a:bodyPr>
          <a:lstStyle/>
          <a:p>
            <a:pPr marL="0" indent="0">
              <a:buNone/>
            </a:pPr>
            <a:r>
              <a:rPr lang="en-GB" b="1" dirty="0"/>
              <a:t>Engagement</a:t>
            </a:r>
          </a:p>
          <a:p>
            <a:r>
              <a:rPr lang="en-GB" dirty="0"/>
              <a:t>Research engagement is the </a:t>
            </a:r>
            <a:r>
              <a:rPr lang="en-GB" b="1" dirty="0"/>
              <a:t>interaction</a:t>
            </a:r>
            <a:r>
              <a:rPr lang="en-GB" dirty="0"/>
              <a:t> between researchers and research end-users outside of academia for the </a:t>
            </a:r>
            <a:r>
              <a:rPr lang="en-GB" b="1" dirty="0"/>
              <a:t>mutually beneficial</a:t>
            </a:r>
            <a:r>
              <a:rPr lang="en-GB" dirty="0"/>
              <a:t> transfer of knowledge, technologies, methods or resources.</a:t>
            </a:r>
          </a:p>
          <a:p>
            <a:r>
              <a:rPr lang="en-GB" dirty="0"/>
              <a:t>In other words, engagement is about projects where </a:t>
            </a:r>
            <a:r>
              <a:rPr lang="en-GB" b="1" dirty="0"/>
              <a:t>everyone wins </a:t>
            </a:r>
            <a:r>
              <a:rPr lang="en-GB" dirty="0"/>
              <a:t>– researchers and the eventual end-users of our research.</a:t>
            </a:r>
          </a:p>
          <a:p>
            <a:r>
              <a:rPr lang="en-GB" dirty="0"/>
              <a:t>In the health sciences this might look like working with a private laboratory to invent a new technology. In our disciplines, it will usually be examples of </a:t>
            </a:r>
            <a:r>
              <a:rPr lang="en-GB" b="1" dirty="0"/>
              <a:t>co-operative</a:t>
            </a:r>
            <a:r>
              <a:rPr lang="en-GB" dirty="0"/>
              <a:t> projects with churches and communities.</a:t>
            </a:r>
          </a:p>
        </p:txBody>
      </p:sp>
      <p:sp>
        <p:nvSpPr>
          <p:cNvPr id="4" name="Date Placeholder 3">
            <a:extLst>
              <a:ext uri="{FF2B5EF4-FFF2-40B4-BE49-F238E27FC236}">
                <a16:creationId xmlns:a16="http://schemas.microsoft.com/office/drawing/2014/main" id="{C7013C6D-ADBF-4458-B86D-261E6AF2D755}"/>
              </a:ext>
            </a:extLst>
          </p:cNvPr>
          <p:cNvSpPr>
            <a:spLocks noGrp="1"/>
          </p:cNvSpPr>
          <p:nvPr>
            <p:ph type="dt" sz="half" idx="10"/>
          </p:nvPr>
        </p:nvSpPr>
        <p:spPr/>
        <p:txBody>
          <a:bodyPr/>
          <a:lstStyle/>
          <a:p>
            <a:fld id="{8928EF30-A649-40CD-B490-47BF19A4B76D}" type="datetime1">
              <a:rPr lang="en-AU" smtClean="0"/>
              <a:t>10/06/2020</a:t>
            </a:fld>
            <a:endParaRPr lang="en-AU"/>
          </a:p>
        </p:txBody>
      </p:sp>
    </p:spTree>
    <p:extLst>
      <p:ext uri="{BB962C8B-B14F-4D97-AF65-F5344CB8AC3E}">
        <p14:creationId xmlns:p14="http://schemas.microsoft.com/office/powerpoint/2010/main" val="334440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84BC-D0EC-4CD3-9A71-B0A5B7A25CCB}"/>
              </a:ext>
            </a:extLst>
          </p:cNvPr>
          <p:cNvSpPr>
            <a:spLocks noGrp="1"/>
          </p:cNvSpPr>
          <p:nvPr>
            <p:ph type="title"/>
          </p:nvPr>
        </p:nvSpPr>
        <p:spPr/>
        <p:txBody>
          <a:bodyPr/>
          <a:lstStyle/>
          <a:p>
            <a:r>
              <a:rPr lang="en-GB" dirty="0"/>
              <a:t>Definition of Engagement and Impact</a:t>
            </a:r>
            <a:endParaRPr lang="en-AU" dirty="0"/>
          </a:p>
        </p:txBody>
      </p:sp>
      <p:sp>
        <p:nvSpPr>
          <p:cNvPr id="3" name="Content Placeholder 2">
            <a:extLst>
              <a:ext uri="{FF2B5EF4-FFF2-40B4-BE49-F238E27FC236}">
                <a16:creationId xmlns:a16="http://schemas.microsoft.com/office/drawing/2014/main" id="{33F62EB9-8147-43FF-AE6B-6C9DA0B4C2FA}"/>
              </a:ext>
            </a:extLst>
          </p:cNvPr>
          <p:cNvSpPr>
            <a:spLocks noGrp="1"/>
          </p:cNvSpPr>
          <p:nvPr>
            <p:ph idx="1"/>
          </p:nvPr>
        </p:nvSpPr>
        <p:spPr>
          <a:xfrm>
            <a:off x="913701" y="1812021"/>
            <a:ext cx="9371202" cy="4079715"/>
          </a:xfrm>
        </p:spPr>
        <p:txBody>
          <a:bodyPr>
            <a:normAutofit/>
          </a:bodyPr>
          <a:lstStyle/>
          <a:p>
            <a:pPr marL="0" indent="0">
              <a:buNone/>
            </a:pPr>
            <a:r>
              <a:rPr lang="en-GB" b="1" dirty="0"/>
              <a:t>Impact</a:t>
            </a:r>
          </a:p>
          <a:p>
            <a:r>
              <a:rPr lang="en-GB" dirty="0"/>
              <a:t>Research impact is the </a:t>
            </a:r>
            <a:r>
              <a:rPr lang="en-GB" b="1" dirty="0"/>
              <a:t>contribution</a:t>
            </a:r>
            <a:r>
              <a:rPr lang="en-GB" dirty="0"/>
              <a:t> that research makes to the economy, society, environment or culture, beyond the contribution to academic research.</a:t>
            </a:r>
          </a:p>
          <a:p>
            <a:r>
              <a:rPr lang="en-GB" dirty="0"/>
              <a:t>Impact </a:t>
            </a:r>
            <a:r>
              <a:rPr lang="en-GB" b="1" dirty="0"/>
              <a:t>flows one way</a:t>
            </a:r>
            <a:r>
              <a:rPr lang="en-GB" dirty="0"/>
              <a:t>. It is our gift to our world: something we produce at the University, which benefits others.</a:t>
            </a:r>
          </a:p>
          <a:p>
            <a:r>
              <a:rPr lang="en-GB" dirty="0"/>
              <a:t>Impact is not about research outcomes, but the </a:t>
            </a:r>
            <a:r>
              <a:rPr lang="en-GB" b="1" dirty="0"/>
              <a:t>positive effects </a:t>
            </a:r>
            <a:r>
              <a:rPr lang="en-GB" dirty="0"/>
              <a:t>beyond them.</a:t>
            </a:r>
          </a:p>
        </p:txBody>
      </p:sp>
      <p:sp>
        <p:nvSpPr>
          <p:cNvPr id="4" name="Date Placeholder 3">
            <a:extLst>
              <a:ext uri="{FF2B5EF4-FFF2-40B4-BE49-F238E27FC236}">
                <a16:creationId xmlns:a16="http://schemas.microsoft.com/office/drawing/2014/main" id="{C7013C6D-ADBF-4458-B86D-261E6AF2D755}"/>
              </a:ext>
            </a:extLst>
          </p:cNvPr>
          <p:cNvSpPr>
            <a:spLocks noGrp="1"/>
          </p:cNvSpPr>
          <p:nvPr>
            <p:ph type="dt" sz="half" idx="10"/>
          </p:nvPr>
        </p:nvSpPr>
        <p:spPr/>
        <p:txBody>
          <a:bodyPr/>
          <a:lstStyle/>
          <a:p>
            <a:fld id="{8928EF30-A649-40CD-B490-47BF19A4B76D}" type="datetime1">
              <a:rPr lang="en-AU" smtClean="0"/>
              <a:t>10/06/2020</a:t>
            </a:fld>
            <a:endParaRPr lang="en-AU"/>
          </a:p>
        </p:txBody>
      </p:sp>
    </p:spTree>
    <p:extLst>
      <p:ext uri="{BB962C8B-B14F-4D97-AF65-F5344CB8AC3E}">
        <p14:creationId xmlns:p14="http://schemas.microsoft.com/office/powerpoint/2010/main" val="31494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84BC-D0EC-4CD3-9A71-B0A5B7A25CCB}"/>
              </a:ext>
            </a:extLst>
          </p:cNvPr>
          <p:cNvSpPr>
            <a:spLocks noGrp="1"/>
          </p:cNvSpPr>
          <p:nvPr>
            <p:ph type="title"/>
          </p:nvPr>
        </p:nvSpPr>
        <p:spPr/>
        <p:txBody>
          <a:bodyPr/>
          <a:lstStyle/>
          <a:p>
            <a:r>
              <a:rPr lang="en-GB" dirty="0"/>
              <a:t>Definition of Research end-user</a:t>
            </a:r>
            <a:endParaRPr lang="en-AU" dirty="0"/>
          </a:p>
        </p:txBody>
      </p:sp>
      <p:sp>
        <p:nvSpPr>
          <p:cNvPr id="3" name="Content Placeholder 2">
            <a:extLst>
              <a:ext uri="{FF2B5EF4-FFF2-40B4-BE49-F238E27FC236}">
                <a16:creationId xmlns:a16="http://schemas.microsoft.com/office/drawing/2014/main" id="{33F62EB9-8147-43FF-AE6B-6C9DA0B4C2FA}"/>
              </a:ext>
            </a:extLst>
          </p:cNvPr>
          <p:cNvSpPr>
            <a:spLocks noGrp="1"/>
          </p:cNvSpPr>
          <p:nvPr>
            <p:ph idx="1"/>
          </p:nvPr>
        </p:nvSpPr>
        <p:spPr>
          <a:xfrm>
            <a:off x="913701" y="1812021"/>
            <a:ext cx="9371202" cy="4079715"/>
          </a:xfrm>
        </p:spPr>
        <p:txBody>
          <a:bodyPr>
            <a:normAutofit fontScale="77500" lnSpcReduction="20000"/>
          </a:bodyPr>
          <a:lstStyle/>
          <a:p>
            <a:pPr marL="0" indent="0">
              <a:buNone/>
            </a:pPr>
            <a:r>
              <a:rPr lang="en-GB" dirty="0"/>
              <a:t>A research end-user is an individual, community or organisation external to academia that will directly use or directly benefit from the output, outcome or result of the research.</a:t>
            </a:r>
          </a:p>
          <a:p>
            <a:pPr marL="0" indent="0">
              <a:buNone/>
            </a:pPr>
            <a:br>
              <a:rPr lang="en-GB" dirty="0"/>
            </a:br>
            <a:r>
              <a:rPr lang="en-GB" dirty="0"/>
              <a:t>Examples of research end-users include </a:t>
            </a:r>
          </a:p>
          <a:p>
            <a:pPr marL="0" indent="0">
              <a:buNone/>
            </a:pPr>
            <a:r>
              <a:rPr lang="en-GB" b="1" dirty="0"/>
              <a:t>governments, businesses, non-governmental organisations, communities, and community organisations</a:t>
            </a:r>
            <a:r>
              <a:rPr lang="en-GB" dirty="0"/>
              <a:t>.</a:t>
            </a:r>
          </a:p>
          <a:p>
            <a:pPr marL="0" indent="0">
              <a:buNone/>
            </a:pPr>
            <a:br>
              <a:rPr lang="en-GB" dirty="0"/>
            </a:br>
            <a:r>
              <a:rPr lang="en-GB" dirty="0"/>
              <a:t>Specific exclusions of research end-users are:</a:t>
            </a:r>
          </a:p>
          <a:p>
            <a:r>
              <a:rPr lang="en-GB" dirty="0"/>
              <a:t>publicly funded research organisations (CSIRO, AIMS, ANSTO, NMI, DSTG, etc.)</a:t>
            </a:r>
          </a:p>
          <a:p>
            <a:r>
              <a:rPr lang="en-GB" dirty="0"/>
              <a:t>other higher education providers (including international universities) and their affiliates</a:t>
            </a:r>
            <a:br>
              <a:rPr lang="en-GB" dirty="0"/>
            </a:br>
            <a:endParaRPr lang="en-GB" dirty="0"/>
          </a:p>
        </p:txBody>
      </p:sp>
      <p:sp>
        <p:nvSpPr>
          <p:cNvPr id="4" name="Date Placeholder 3">
            <a:extLst>
              <a:ext uri="{FF2B5EF4-FFF2-40B4-BE49-F238E27FC236}">
                <a16:creationId xmlns:a16="http://schemas.microsoft.com/office/drawing/2014/main" id="{C7013C6D-ADBF-4458-B86D-261E6AF2D755}"/>
              </a:ext>
            </a:extLst>
          </p:cNvPr>
          <p:cNvSpPr>
            <a:spLocks noGrp="1"/>
          </p:cNvSpPr>
          <p:nvPr>
            <p:ph type="dt" sz="half" idx="10"/>
          </p:nvPr>
        </p:nvSpPr>
        <p:spPr/>
        <p:txBody>
          <a:bodyPr/>
          <a:lstStyle/>
          <a:p>
            <a:fld id="{8928EF30-A649-40CD-B490-47BF19A4B76D}" type="datetime1">
              <a:rPr lang="en-AU" smtClean="0"/>
              <a:t>10/06/2020</a:t>
            </a:fld>
            <a:endParaRPr lang="en-AU"/>
          </a:p>
        </p:txBody>
      </p:sp>
    </p:spTree>
    <p:extLst>
      <p:ext uri="{BB962C8B-B14F-4D97-AF65-F5344CB8AC3E}">
        <p14:creationId xmlns:p14="http://schemas.microsoft.com/office/powerpoint/2010/main" val="397666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6975-CF94-4266-A550-1246B583F9DE}"/>
              </a:ext>
            </a:extLst>
          </p:cNvPr>
          <p:cNvSpPr>
            <a:spLocks noGrp="1"/>
          </p:cNvSpPr>
          <p:nvPr>
            <p:ph type="title"/>
          </p:nvPr>
        </p:nvSpPr>
        <p:spPr/>
        <p:txBody>
          <a:bodyPr/>
          <a:lstStyle/>
          <a:p>
            <a:r>
              <a:rPr lang="en-AU" dirty="0"/>
              <a:t>Engagement rating scale</a:t>
            </a:r>
          </a:p>
        </p:txBody>
      </p:sp>
      <p:sp>
        <p:nvSpPr>
          <p:cNvPr id="6" name="Date Placeholder 5">
            <a:extLst>
              <a:ext uri="{FF2B5EF4-FFF2-40B4-BE49-F238E27FC236}">
                <a16:creationId xmlns:a16="http://schemas.microsoft.com/office/drawing/2014/main" id="{04AA58B8-955F-45D1-9F83-13E8F565B756}"/>
              </a:ext>
            </a:extLst>
          </p:cNvPr>
          <p:cNvSpPr>
            <a:spLocks noGrp="1"/>
          </p:cNvSpPr>
          <p:nvPr>
            <p:ph type="dt" sz="half" idx="10"/>
          </p:nvPr>
        </p:nvSpPr>
        <p:spPr/>
        <p:txBody>
          <a:bodyPr/>
          <a:lstStyle/>
          <a:p>
            <a:fld id="{D44097BF-07AF-4CE7-93D8-FE5CC0CFA7E5}" type="datetime1">
              <a:rPr lang="en-AU" smtClean="0"/>
              <a:t>10/06/2020</a:t>
            </a:fld>
            <a:endParaRPr lang="en-AU"/>
          </a:p>
        </p:txBody>
      </p:sp>
      <p:sp>
        <p:nvSpPr>
          <p:cNvPr id="4" name="Content Placeholder 3">
            <a:extLst>
              <a:ext uri="{FF2B5EF4-FFF2-40B4-BE49-F238E27FC236}">
                <a16:creationId xmlns:a16="http://schemas.microsoft.com/office/drawing/2014/main" id="{68067D37-BDF0-4640-91F6-92173028BDA2}"/>
              </a:ext>
            </a:extLst>
          </p:cNvPr>
          <p:cNvSpPr>
            <a:spLocks noGrp="1"/>
          </p:cNvSpPr>
          <p:nvPr>
            <p:ph idx="1"/>
          </p:nvPr>
        </p:nvSpPr>
        <p:spPr/>
        <p:txBody>
          <a:bodyPr/>
          <a:lstStyle/>
          <a:p>
            <a:r>
              <a:rPr lang="en-GB" dirty="0"/>
              <a:t>Panels assess research engagement using a three-point scale.</a:t>
            </a:r>
            <a:r>
              <a:rPr lang="en-GB" sz="1600" dirty="0"/>
              <a:t> </a:t>
            </a:r>
            <a:endParaRPr lang="en-US" altLang="en-US" dirty="0">
              <a:latin typeface="Arial" panose="020B0604020202020204" pitchFamily="34" charset="0"/>
            </a:endParaRPr>
          </a:p>
          <a:p>
            <a:r>
              <a:rPr lang="en-GB" dirty="0"/>
              <a:t>Disciplines are defined as two-digit and four-digit Fields of Research (</a:t>
            </a:r>
            <a:r>
              <a:rPr lang="en-GB" dirty="0" err="1"/>
              <a:t>FoRs</a:t>
            </a:r>
            <a:r>
              <a:rPr lang="en-GB" dirty="0"/>
              <a:t>) codes as identified in the Australian and New Zealand Standard Research Classification. </a:t>
            </a:r>
          </a:p>
          <a:p>
            <a:r>
              <a:rPr lang="en-GB" dirty="0"/>
              <a:t>Units of Assessment (</a:t>
            </a:r>
            <a:r>
              <a:rPr lang="en-GB" dirty="0" err="1"/>
              <a:t>UofA’s</a:t>
            </a:r>
            <a:r>
              <a:rPr lang="en-GB" dirty="0"/>
              <a:t>) are the ARC’s term for </a:t>
            </a:r>
            <a:r>
              <a:rPr lang="en-GB" dirty="0" err="1"/>
              <a:t>FoR</a:t>
            </a:r>
            <a:r>
              <a:rPr lang="en-GB" dirty="0"/>
              <a:t> codes for ERA and EI purposes. </a:t>
            </a:r>
          </a:p>
          <a:p>
            <a:r>
              <a:rPr lang="en-GB" dirty="0"/>
              <a:t>Research at the University of Divinity is currently assessed under code 22 (</a:t>
            </a:r>
            <a:r>
              <a:rPr lang="en-AU" dirty="0"/>
              <a:t>Philosophy and Religious Studies</a:t>
            </a:r>
            <a:r>
              <a:rPr lang="en-GB" dirty="0"/>
              <a:t>).</a:t>
            </a:r>
            <a:endParaRPr lang="en-US"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9768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12938</TotalTime>
  <Words>2539</Words>
  <Application>Microsoft Office PowerPoint</Application>
  <PresentationFormat>Widescreen</PresentationFormat>
  <Paragraphs>306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ArialMT</vt:lpstr>
      <vt:lpstr>Calibri</vt:lpstr>
      <vt:lpstr>Symbol</vt:lpstr>
      <vt:lpstr>Office Theme</vt:lpstr>
      <vt:lpstr>EI (Engagement and Impact)  Guide for Staff The University of Divinity</vt:lpstr>
      <vt:lpstr>What is EI?</vt:lpstr>
      <vt:lpstr>What is EI?</vt:lpstr>
      <vt:lpstr>What is EI?</vt:lpstr>
      <vt:lpstr>Evaluation by expert review</vt:lpstr>
      <vt:lpstr>Definition of Engagement and Impact</vt:lpstr>
      <vt:lpstr>Definition of Engagement and Impact</vt:lpstr>
      <vt:lpstr>Definition of Research end-user</vt:lpstr>
      <vt:lpstr>Engagement rating scale</vt:lpstr>
      <vt:lpstr>Engagement rating scale</vt:lpstr>
      <vt:lpstr>Impact rating scale</vt:lpstr>
      <vt:lpstr>Approach to Impact rating scale</vt:lpstr>
      <vt:lpstr>Previous Results</vt:lpstr>
      <vt:lpstr>Engagement: Narrative</vt:lpstr>
      <vt:lpstr>Engagement: Narrative</vt:lpstr>
      <vt:lpstr>Engagement: Narrative Optional Quantitative Indicators - examples</vt:lpstr>
      <vt:lpstr>Engagement: Compulsory Indicators</vt:lpstr>
      <vt:lpstr>Engagement: Compulsory Indicators</vt:lpstr>
      <vt:lpstr>Engagement: Compulsory Indicators</vt:lpstr>
      <vt:lpstr>Engagement: Indicator Explanatory Statement</vt:lpstr>
      <vt:lpstr>Impact: Statement</vt:lpstr>
      <vt:lpstr>Impact: Optional Quantitative Indicators</vt:lpstr>
      <vt:lpstr>Impact: Optional Quantitative Indicators examples</vt:lpstr>
      <vt:lpstr>Impact: Case Study</vt:lpstr>
      <vt:lpstr>Impact: Case Study</vt:lpstr>
      <vt:lpstr>Impact: Case Study</vt:lpstr>
      <vt:lpstr>Approach to Impact: Statement</vt:lpstr>
      <vt:lpstr>Approach to Impact: Case Study</vt:lpstr>
      <vt:lpstr>See more case studies:</vt:lpstr>
      <vt:lpstr>Self Evaluation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dc:title>
  <dc:creator>Carly Osborn</dc:creator>
  <cp:lastModifiedBy>Carly Osborn</cp:lastModifiedBy>
  <cp:revision>68</cp:revision>
  <dcterms:created xsi:type="dcterms:W3CDTF">2020-04-02T02:41:56Z</dcterms:created>
  <dcterms:modified xsi:type="dcterms:W3CDTF">2020-06-10T04:41:15Z</dcterms:modified>
</cp:coreProperties>
</file>